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sldIdLst>
    <p:sldId id="256" r:id="rId2"/>
    <p:sldId id="261" r:id="rId3"/>
    <p:sldId id="311" r:id="rId4"/>
    <p:sldId id="312" r:id="rId5"/>
    <p:sldId id="310" r:id="rId6"/>
    <p:sldId id="313" r:id="rId7"/>
    <p:sldId id="288" r:id="rId8"/>
    <p:sldId id="314" r:id="rId9"/>
    <p:sldId id="315" r:id="rId10"/>
    <p:sldId id="316" r:id="rId11"/>
    <p:sldId id="317" r:id="rId12"/>
    <p:sldId id="282" r:id="rId13"/>
  </p:sldIdLst>
  <p:sldSz cx="9144000" cy="6858000" type="screen4x3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540" autoAdjust="0"/>
  </p:normalViewPr>
  <p:slideViewPr>
    <p:cSldViewPr>
      <p:cViewPr varScale="1">
        <p:scale>
          <a:sx n="39" d="100"/>
          <a:sy n="39" d="100"/>
        </p:scale>
        <p:origin x="-1502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37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C18F6760-8E5B-4DA0-947A-517E775B611A}" type="datetimeFigureOut">
              <a:rPr lang="en-IN" smtClean="0"/>
              <a:t>26-06-2014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BBEE79A2-B5D9-4642-949C-0BE358E7CFF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81176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E8A4B-A6DB-4863-B3B1-542787F9236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26739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14-11-2011</a:t>
            </a:r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Confidential Prepared for EDF Trading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E8A4B-A6DB-4863-B3B1-542787F9236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60732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14-11-2011</a:t>
            </a:r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Confidential Prepared for EDF Trading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E8A4B-A6DB-4863-B3B1-542787F9236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3520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E8A4B-A6DB-4863-B3B1-542787F92368}" type="slidenum">
              <a:rPr lang="en-IN" smtClean="0"/>
              <a:t>‹#›</a:t>
            </a:fld>
            <a:endParaRPr lang="en-IN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82058" y="1513812"/>
            <a:ext cx="8208912" cy="0"/>
          </a:xfrm>
          <a:prstGeom prst="line">
            <a:avLst/>
          </a:prstGeom>
          <a:ln w="34925" cmpd="thickThin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467544" y="6165304"/>
            <a:ext cx="8208912" cy="0"/>
          </a:xfrm>
          <a:prstGeom prst="line">
            <a:avLst/>
          </a:prstGeom>
          <a:ln w="34925" cmpd="thickThin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en-US" dirty="0" smtClean="0"/>
              <a:t>27 August 2013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854711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E8A4B-A6DB-4863-B3B1-542787F9236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56822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14-11-2011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Confidential Prepared for EDF Trading</a:t>
            </a:r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E8A4B-A6DB-4863-B3B1-542787F92368}" type="slidenum">
              <a:rPr lang="en-IN" smtClean="0"/>
              <a:t>‹#›</a:t>
            </a:fld>
            <a:endParaRPr lang="en-IN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67544" y="6165304"/>
            <a:ext cx="8208912" cy="0"/>
          </a:xfrm>
          <a:prstGeom prst="line">
            <a:avLst/>
          </a:prstGeom>
          <a:ln w="34925" cmpd="thickThin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496572" y="1513812"/>
            <a:ext cx="8208912" cy="0"/>
          </a:xfrm>
          <a:prstGeom prst="line">
            <a:avLst/>
          </a:prstGeom>
          <a:ln w="34925" cmpd="thickThin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840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14-11-2011</a:t>
            </a:r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Confidential Prepared for EDF Trading</a:t>
            </a:r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E8A4B-A6DB-4863-B3B1-542787F92368}" type="slidenum">
              <a:rPr lang="en-IN" smtClean="0"/>
              <a:t>‹#›</a:t>
            </a:fld>
            <a:endParaRPr lang="en-IN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96572" y="1513812"/>
            <a:ext cx="8208912" cy="0"/>
          </a:xfrm>
          <a:prstGeom prst="line">
            <a:avLst/>
          </a:prstGeom>
          <a:ln w="34925" cmpd="thickThin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467544" y="6165304"/>
            <a:ext cx="8208912" cy="0"/>
          </a:xfrm>
          <a:prstGeom prst="line">
            <a:avLst/>
          </a:prstGeom>
          <a:ln w="34925" cmpd="thickThin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2917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14-11-2011</a:t>
            </a:r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Confidential Prepared for EDF Trading</a:t>
            </a:r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E8A4B-A6DB-4863-B3B1-542787F92368}" type="slidenum">
              <a:rPr lang="en-IN" smtClean="0"/>
              <a:t>‹#›</a:t>
            </a:fld>
            <a:endParaRPr lang="en-IN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467544" y="6165304"/>
            <a:ext cx="8208912" cy="0"/>
          </a:xfrm>
          <a:prstGeom prst="line">
            <a:avLst/>
          </a:prstGeom>
          <a:ln w="34925" cmpd="thickThin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496572" y="1513812"/>
            <a:ext cx="8208912" cy="0"/>
          </a:xfrm>
          <a:prstGeom prst="line">
            <a:avLst/>
          </a:prstGeom>
          <a:ln w="34925" cmpd="thickThin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9351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14-11-2011</a:t>
            </a:r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Confidential Prepared for EDF Trading</a:t>
            </a:r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E8A4B-A6DB-4863-B3B1-542787F92368}" type="slidenum">
              <a:rPr lang="en-IN" smtClean="0"/>
              <a:t>‹#›</a:t>
            </a:fld>
            <a:endParaRPr lang="en-IN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467544" y="6165304"/>
            <a:ext cx="8208912" cy="0"/>
          </a:xfrm>
          <a:prstGeom prst="line">
            <a:avLst/>
          </a:prstGeom>
          <a:ln w="34925" cmpd="thickThin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 userDrawn="1"/>
        </p:nvCxnSpPr>
        <p:spPr>
          <a:xfrm>
            <a:off x="496572" y="1513812"/>
            <a:ext cx="8208912" cy="0"/>
          </a:xfrm>
          <a:prstGeom prst="line">
            <a:avLst/>
          </a:prstGeom>
          <a:ln w="34925" cmpd="thickThin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0052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14-11-2011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Confidential Prepared for EDF Trading</a:t>
            </a:r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E8A4B-A6DB-4863-B3B1-542787F9236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83394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14-11-2011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Confidential Prepared for EDF Trading</a:t>
            </a:r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E8A4B-A6DB-4863-B3B1-542787F9236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01220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482058" y="260648"/>
            <a:ext cx="8233770" cy="11521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714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14-11-2011</a:t>
            </a:r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IN" smtClean="0"/>
              <a:t>Confidential Prepared for EDF Trading</a:t>
            </a:r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E8A4B-A6DB-4863-B3B1-542787F92368}" type="slidenum">
              <a:rPr lang="en-IN" smtClean="0"/>
              <a:t>‹#›</a:t>
            </a:fld>
            <a:endParaRPr lang="en-IN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63374" y="6222240"/>
            <a:ext cx="8233770" cy="5486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67847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5"/>
          <p:cNvSpPr txBox="1">
            <a:spLocks/>
          </p:cNvSpPr>
          <p:nvPr/>
        </p:nvSpPr>
        <p:spPr>
          <a:xfrm>
            <a:off x="467544" y="6106686"/>
            <a:ext cx="8201202" cy="7513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IN" sz="3600" dirty="0" smtClean="0"/>
              <a:t>Bishal Thapa  |  </a:t>
            </a:r>
            <a:r>
              <a:rPr lang="en-IN" sz="3600" dirty="0" smtClean="0"/>
              <a:t>26 – 27 June 2014</a:t>
            </a:r>
            <a:endParaRPr lang="en-US" sz="3600" dirty="0"/>
          </a:p>
        </p:txBody>
      </p:sp>
      <p:pic>
        <p:nvPicPr>
          <p:cNvPr id="1026" name="Picture 2" descr="http://50.62.130.105/~myrepub/news_images/244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822" y="1531525"/>
            <a:ext cx="5424466" cy="3620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10728" y="216645"/>
            <a:ext cx="8547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/>
              <a:t>HARMONIZING REGULATIONS AND POLICIES FOR CROSS BORDER </a:t>
            </a:r>
            <a:r>
              <a:rPr lang="en-US" sz="3200" b="1" dirty="0" smtClean="0"/>
              <a:t>POWER TRADE</a:t>
            </a:r>
            <a:endParaRPr lang="en-US" sz="3200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86999" y="5090525"/>
            <a:ext cx="8201203" cy="1238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IN" b="1" cap="small" dirty="0" smtClean="0">
                <a:solidFill>
                  <a:schemeClr val="tx2"/>
                </a:solidFill>
              </a:rPr>
              <a:t>Challenges and Opportunities for International Investments in Cross Border Generation Projects</a:t>
            </a:r>
            <a:endParaRPr lang="en-IN" b="1" cap="small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82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From the business of power to  the business of energy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E8A4B-A6DB-4863-B3B1-542787F92368}" type="slidenum">
              <a:rPr lang="en-IN" smtClean="0"/>
              <a:t>10</a:t>
            </a:fld>
            <a:endParaRPr lang="en-IN"/>
          </a:p>
        </p:txBody>
      </p:sp>
      <p:sp>
        <p:nvSpPr>
          <p:cNvPr id="6" name="AutoShape 2" descr="data:image/jpeg;base64,/9j/4AAQSkZJRgABAQAAAQABAAD/2wCEAAkGBxAPDw8PEBAQEBAPDw8PDxUPDw8PFhAUFRUWFhQWFBQYHCggGBolHBQUITEhJikrLi4uFx8zODMsNygtLisBCgoKDg0OGxAQGzgkHyQvLDQ3OC0sLzAwLC0sNC8vLDQvLTQtLCwsLCwsLCwsLCwsLCwsLCwsLCwsLCwsLCwsLP/AABEIALsBDgMBEQACEQEDEQH/xAAcAAEAAgMBAQEAAAAAAAAAAAAAAQUCAwQGBwj/xAA4EAACAgECAwYEBQMDBQEAAAABAgADEQQSBSExBhMiQVFxMmGBkQdCUqHBI3KxFBXRQ1NiwtIW/8QAGwEBAAIDAQEAAAAAAAAAAAAAAAQFAgMGAQf/xAA1EQACAQMDAgQEBQMEAwAAAAAAAQIDBBEFEiExQRNRYXEigaGxFDKRwfAGI+EkM0LxFTTR/9oADAMBAAIRAxEAPwD7ZAEAQBAEAQBAEAQBAEAQBAEAQBAEAQBAEAQBAEAQBAEAQBAEAQBAEAQBAEAQBAEAQBAEAQBAEAQBAEAQBAEAQBAEAQAxAGTyA655QFz0Ma7VYZVgwPQqQw+4niaZ7KLi8SWDKenggCAIAgCAIAgCAIAgCAIAgCAIAgCAIAgCAIAgCAIAgCAIAgCAIAgHy78cuJW11aWhGKpcbnswcbtmwKD8vETIty+Ei90SCzOp3WMfUp9fwXX8Gr1zUapDpwtQ5WYtyxUqxQfCeoznmJrdJ008PgmwvoXsqaqRzJN9Vx6m+7t1r9LoOFurrZZqRqDYbVDbttgVB7YMydSajHDNMLS2qVaznHhYxh4xxyW2r/FypNQa107WVIdrPv2knoSq46cjjJnsrlp8Lg10dDjOHxVMSfbHHzZe0fiVwxm298y8lIZq2xzAOMj0ziZ/ioZ5Iq0S6cd0cP58nouG8W0+qDNRdXaFxu2MDtznGR5dD9pujOMlmLIFe1rUGo1YtNnaDnpMjQ1gQBAEAQBAEAQBAEAQBAEAQBAEAQBAEAQBAEAQBAEAQCMwCMwDxn4icBbiNKVoFV6n3ozAnqMMpx5Hl9hNVWnvWCbY3jtam7GUz53d2O1oTUvezWWNWBXtsZt5XGN+eZwq4AmlW7w8vktHrEHUgoxxFPnp38ipNervOh0b0msaUsqF1dPCzh2LMeXLGOU1xjOTSa6EqtWtaUJ1ISzu9Ss4pattt9u1ac27hUu47SSd20nPQ+R9ZqfVk+nHEYx/NHHXv/PY9D20o066Hhl1dFdF19Ja7ul2Btqrg7egznP1m6qlhPBX2FSTq1Y7m0un1OrtJoDw46fQaO+4DXCiy8swBLHwIuVA8I3McfP5ROG3EF3PLS4dZSuKiy4cL+cnRw3imr4Lr7tG93ep3bgZ3FcmsvW4U9CCB+88gnSm1kzuJU762jUcecr368rPc7OzP4nakLqDqilvdadrKgVCl7N6qASPLxftPadaazl5Nd5plvKUFSjty8PnPBe8M/Fap6Huv07oEsqq/psH3M4duhxgAIfuJsjc/DmS/QjVdFXjKnSqdm/iWPtk9Bwnt5w7VMqJcVsYgKtiMhJPQZ5j95nC4hJ4Ilxo91Ri5tJpd00/8/Qv9Nrareddldg/8HV/8GbVJPoyvqUalP8APFr3WDfMjWIAgCAIAgCAIAgCAIAgCAIAgCAIAMAQCMwCCYBgzwCKW3Z+RxAMmQQDU+mU+UA4tRwtG8hAPPa7sLpLW3NShbOcjKk+5B5zBwi3lo3wuq0I7YzaRW9puxH+s7nNjIKQQoChsg4z1/tmNSkp4ybrS+lbKSSzkqu3XZ7U6hqLqVzZQNvxBSQDlSPmDmYVqTlyiTpt9ChuhVXws8zfw/WWvqtZrlfvFpYLlRl327F+DkABzmrw54cpE78Zb7qdGh+XP6fqeUShiVAHN87eeOWSP/UzTt5wWjqpRlLybRYbwNBjzbWZ+iVD/wC57/w+Zgv/AGX6RRf9ntBZWwut0YVKNLfeLlL4ylTFCxDFSSdvkJshFrloh3NWnJKEJt5klh+/tk81pbdiNYLnS1GTu1VfiH5jv3eEj25+okfbHHqXHjVt23rF+b/Y/QP4f6m+3hums1OTYQ2C2dzJuOwn6fxLGju2LccbqXhfiZeEsLjp0z3+p6LM2kAmATAEAQBAEAQBAEAQBAEAQBmAIBEAZgGBMA1PZAOO/UYgFboONBNQ9bnCPtwfRsecA9MpBGRzgEwCCIBiVgGJrgGp9MD5QDlu4YjeQgFRruylFpy1SE4IyVGcH0PWeNJ9TONSUfys8zxP8OKXULXvqClmG1twycZJ3Z9BNUqEWsE2jqlxTk5Zy35lDZ+H+qpFvdXBg9bIFO5M7uRzjkeWZr/D4zhk16wqjjvj0eeCh13ZTU00ITQ7Wi1y/dg2eDau3OPQq33mudGSh6ky31SlOu8vEWl18+59t7L8QezQ0W3BkYUgWb1Knco2k4PrjP1kum24LJz97CELicYPKzxjyfJa025A9hMyMbw0A2QBAEAQBAEAQBAEAQBAMLmIVioywVio9TjkJ5LKTwerDayeX4fxYNWHLsbSfMnm2emP2xONhd11Uzl78/L29i5q2/OEvhPUq4PQg+xE7GM4y6MpmmiZkeGJgHLrdSKq2sboo549c4A+5mqtWjSpuo+iM6dN1JKK7nINQWClgBuHLac/PEr7PUvHmoyjjPT5G6rQUc4fQrtfbgGWpGPKaq3Lt9IBZ8K7Q204XO9PQ+XsYB6rQdoqLcDdsb0blALVLFPMEH2gGUAQBAIxAIKwDE1iAYNpx6CAceruopGXYA+g5kwDzXFeNm8itRtr3DI825+cAudJqcwCyrsgHbAEAQBAEAQBAEAQDhTiaMTtDFQcFhjH055MrJarRU3Hl479iQ7aSXJ2K2Rkcweksk01lEdrHDKnjXFO721ow7xjzxgkD0A9TK3U7irSprwerf6GVrWtZV/BnNbn0WfueYdkFr2MhNoY7t3Igj1HrOWrTrOf93qdHCCcEoPj0PSdntSbUVyMZ345Y5DpLfR3Lxce/wCxVXsFFtL0LkzpSvODi+rFVR67nyiYODkg8/pIV/dq2pOT6vhe5ItqLqzx2RQafh4FZ7xm2EAEZOX9/U5nH03U5ab5+vy7ltUqrdiK5+x1aNagxwXBVT4bDjZ68j0lxpMacK8lNYkl37eZCvJT8Pc8Y80a9WodcqQwPQggg/WdJGSksorIyjJbovK9DynE6SrbvI9flPTI5A8AzFkA69Pr7E+B2X2MAs9P2m1C/mDe4gHdV2uf81YPsYB0r2uHnWfuIBn/APrU/wC233EAwbtaPKo/UiAc9vaq0/Cqj7mAV+p45e/VyP7eUArbLSeZJPvzgGFbZZfeAem4eTygF1SeUAtYAgCAIAgCAIAgGrU2qiM7clVST7fKYVJxhFyl0RlGLk0l1Z894NxqzvE0hXunsLbO8IC4HTxdM9OU5CFtKrNqlJYb7+pe1lFLdNcpdiy03aNncadwaK036e3me8UgFc7h8Jzg8vWdRT/tpU+yWD57c61P8b4dRbYNvPz9SjKtTawFned3YSlnLLAHKk+p9faYySzwc1cyjRunKhLOHwztt1q6jVgAKjXBSwLfpUBmEqdUt6ck62cPg7rRNfu7qtGlGn/bSeX5Pr19+iPVcHuUWGpMbErwvzwRmYaNUj40oen78l9dQl4anLq2XE6UrzxvabiIXWKjHCpWmM+rEk/sBOZ1vdKqorsi60+C8Fvuzm46w1NdapY1RrdLFZXKjI+Q+Ln9pXUruMF+XMu3PT/JquLKtODjCW3PpyUOisuF76V1e9rMsWrFhOD1JLAfU5Ikh0J18VaXLaKS1So79Ou/ijLv7/zOT2PBdFs04U7urYDrtwM+n8mdDpymrdKaafqZU7WFqvChLcl7GnXaDcDyk42HmdbwtkOV5j09PaAV+4jkeR+cAzWyAZrZANgeAZh4BkHgDfABeAYl4BjuJ5DmYBZ8O0JzuPX/ABAPR6SjEAs6k5QCygCAIAgCARAEAQDy3bLjQ09mkrIzW7s9p/SByTPyyT9pT6vLNNU116++CfY08uUvkcXEeA16pLrFsVbSv9HJ8O0rzXHqT5jn0lZY0qNSnLdLa08/IkzuKlNpbcrDyefbSX1It2oFpLLWru6jIx4VNhHuF3H0EuadaNTiLzg+bazb3txN1qlHalnp5fqTNhzRimlWy2okHchO3Gc8+v06SBqKXgN5w/XudV/SV3Wo3myMXKEuuO3k/l+56jRf0NQASSMVuuf0uAD9jmV0ErS7pyj+VpfpLr9T6RUfjUX58/Q9VunXFGeR7QWql1t5VXFPdMA3MErg4+85XUK2L9SjzjBZOo6NjKXfEjg4Hqxq7LbXSquioZCIiqM9ck9Tiabq4dV9El6EHTrivNSqzfHRfdnVou29G4Viq3ugAFcAZJPXwemenOW9te0qEI0scL7kCrqMJVG30PWciAfXnzlznJLNNlOYBx3aIHygFVq+DK3VcwCn1HZ8j4SR+8A4rOE2r5A/tANR0to6ofpzgDu3/S32MAkK36W+xgGYqc/lP2gG1NFYfy494B1U8HY9T9oBa6ThIXygFrRpMQDvqpgHQqQDqgCAIBEAQBAEAjMA8N2wp76+1cfDUij3ILfzOX1eti5XokXunxxR92c/4e13WpdXc7L3BUV4AyVOepPpibLewo3LclJr0RpuqsqeMrOT2h0FZR62BdbFKPvO7IPl8pd0LSlQzsXUq603VW2XQ8dd2Zvrqvbep7kOauRc2qvMZAPI49+c98Hqzj5/0805zzws4S7mvQasNTUQi7VtO2xQBvyrZBPmRgSn1hP8Os9mX39HSqOnUpyhhJdemf8Ao7ON34/0jDGWrdD9MEfzIl6oztaMs84OstP92pHtkz1HaTopSwrsAHdgnc3/AJEdJhW1SrWW1Pal68v+ehWwdOlOSqcNPy7FNrzfqhtK7K85Fa7ct/eTyxK+FSO5JPnzfCNFzdKqtiXHr3MNNwO19yLvqDeGwP4Vx7j4vp95ZUdPuZ1NsljHf+dSJPx9rhCeE+3Ys9J2XNNtdlV4wpUnfWMgjrtx5EestlpeycZQn0+pGVjtknGXQ9ctktiwMwYA2wDE1CAa20wPlANL6IHygGpuHL6QDWeGL6QCP9rX0gGa8NHpANi6AekA3ppB6QDctAgGxa4BsCwDMLANkAQCIAgEQBmARmAQTAKHiunBvOf+pV+65H/E5fWqeK8Zea+xaWlRql7P7mnsyNjMvTwf4OP5mWhT/uzXp9n/AJNmpcxT9S+Z50xTlNX2n0bb8XrhOZJyN3zX9X0kVXtB5+LoTJWFwsfD1POcR7T16qxa0VlSti29+QOQQOXlKTVLtV4KMFxksba2/DvM5LLXQq9S5uINbgbWODgN8pSRxTb3LqYyqSjNuJY6d8BVY7n2+EZAJ9cAyNJZeVwiOqUNzbXLOlUH/UOR5IDlR7nq3+J1Om6RQUVVk97+hW1IR38LB0f7h6ToPQ8N9OrJgFjRbAO2t4BuUwDYIBliANsAbIA7uANkAbIBOyATtgEhYBOIBOIAgEwBAIzAIzAOfXayuitrbG2ovXzJJ6ADzJmupUjTi5y6IzhCU5KMepQ/75qL8mita6x+ezxE+w6f5lBcaxN/7Uf1LKNjTp48V8+SHC9c9+4vc3hJACkJ0OOeJB/8hcTl8U8e3BsrUIU18MC50mp3hs8yrFSfXpznQ6defiIYf5l9fUra9LY15Mr+OXhH07eebB9MLn+PvIOupbIS75ZKsIuSnH0RxcKvAtJyADvHM488/wASv0WWLr3T/Zkm9g/Bx34Kbtj29GjsfTVVb71A3GwEIoIB5fq5H2nSV67hwlye6ZpKulvnPC8l1/wfO24wp+GsBmYkqAqKM+YxyEopUJSk3JnSRsnBYzwjvS4hdxJTI54b/jrIzhl4XJDqQh1ljC8yx4Hpw757woB4hs5lx58+gEl2trTuJONR/IgajUdOnlRznv5F/d3eNu0HnnJ5nPru65l5GzoRp+GorBz3iSznJq3+Q5Aek3whGC2xWEYNt9ToopJmQLLTUwCyorgHdUsA6UEA2rAMxAJAgE4gE4gDEAYgDEAnEAYgDEAQBAIgCAQYBiTAPE/inrK001KMxDvaSgAPPapySfL4h95A1BNwSXmibZPE235FQOIaheFUPQCxAqLgDcdn5+U5qnGLuHCf5clhUSXxLrg9XqOEU7t1Zar1FZAB+h6H5zo62l21VptY9iuhfVYrD59yFvr07LWXCq58GW8QY/5BkC4tZ2cvGo/l+3+H9D1Vo1/hk/i+/sVPG7mNwBOQieHnn4jzx9hMLqNbUdroQbx19G/Uyp31rp6/1FRRcnxnrwef4jp7NVU9AKojMGDjLEYOQNvLz+clw0iMKviKXbpgk0NXdNqe3Pz6o8r2l0GvQKdS73VJyR9xdVz5HPNT06zbWhOP5uUdFp11aVW/BSjJ9UbeCdnF1VBfNlLhhtdgHrtB67VwDy9cmZ0qCnHlYZFv9Vna10oyUl5eXzPVcN4fTpFATLMPzvzP0H5R8hJVOhCHKXJzd3fVbmWZcLyRrCorEoiqW6lRjMzVOKeUuSNKpOSw3wbawTMzAsNNp4BaaeiAWFNMA7K64B0IsA3KsAzAgGYgEwCYAgEwBAEAmAIAgCAIBgYBBMAxzAMXbEA8r2w4MmtrCuSChJQj8pmE6cZrDM4TcHlHH2HraittJZgtUxNTfqQ9Pr1E5u+tvAq7uql9/L5k5VfEhny4NGt7REvcio9eMqpwCVYcicZ6ZnRadb1fATlJPPT2OYvtaoUqkqe1prjt1PPjTs3jtLWPnmcFiT5YHlLjYksNHITuqlSpmMnn1f7nbXWWwrVvnkVG7r7kHAmCqU9r7Eh6ZfKrF7dzfnyvmX+i0gwuQAcDO3oJAljLwdxRU1Tip4zjt0+RZJo1ZSrKGVhghgGBHoR5zw3JtPKKLj1JoYAfAwyny9RB4+SlJLQDoo02YBZafSwCy0+nxALGqmAdddcA3qsA2KsA2AQDICASIBlAAgEwBAJgCAIAgCAIAgGomAYM0AnoIBz3NAPE9pe11VDGtFNtinDgHaq+ozjmZYW+nVKsdzeEW1ppFWvHfJ4i+nqea1naasPVeGdNocMnNTlgMHI5EDB+801NLc57asd0Vz6ZK+8sL7ZKnaSSn55XTuvR9DgHaYWWZU4BPIFc59zN7jOksQj8K8jk6mhQ3OFxVzVfVrnn37nJ2k7VXVoq0hULDDN1I9hN9rJVng1Uv6ehSe6tLJTajtXq7axWG7oYw5r5Fvr5fST7bS6anvlyXbrbY7Y8JHd2d7VarSbR3veVgg92+W5eYDEZGZKuNLjXf5MPzMqdeMI5csnsF/Edmf8ApVIEwPDaW3Zx4vEORH0kRaAoR/uS581/8JFGvCpwup6Di+rbUaPSXWV909hZwuSfCQcHn6jBnPV4QhUcYPKRuKzT05moFpp9PALGnTwDuqpgHVXXAN6rANgWAZgQDIQCYBMAmAIBIgEwBAEAQBAEAQBAOdmgHNdbjnAN2vtZK7HRDYyozKoIBcgZCg/OZRSbSfQygk5JSeEfJeIdrtZZdv3Gnu3OKgpUKR5ODzY8/OdPQ0+2dLjnPfv8vI7W20mzlRxH4s9+/wAvIp+J6l9Q5vapNx+Lu12bj6nrk/ObaVtGjHbDn3ZU3txa2tOpZW1woVsf85dPn0Tx+hzik2LlkKk+TYM9UHNfEsHyupJ0arSnnHdPr8+5XstQYrkgr18JwJDqqlnZN9SbThdbVWis/UqdZVvsZlyQeXiPp6SfaW7pxSS4OmpaVXq0VObxN/z9TD/TlSA2ASN2MqQQemMSbat1G8vGOxW3dHwXtaefoSG98euOQ+skK7oKp4W74iL4c9u7HB6DsrwdtWXFJXfWpayy0FlQeQGPU8se8rNRu42yy3uZZ2ijsylhnp+F6a9M984bOAoUuwGPPnOcvryFxt2xxgknodGkrgXOmrgHfVXAOlEgG5VgGwCAZAQDICAZAQCRAJgCATAEAmAIAgCAIAgCAIBw2vAK3V28iPWAcVetbV6WzSi3ubypRXOf45/KbKNRU5qTWcG63qqlVjNrOOxQVfh0wWx9RdvtI/pd1uVUPqcnxSwq6rUlNOHCXYsrvWq9V/2nswjy91VtTOlqqvd+h+WenlLq2uHWp72sI+Z31DZWcXPdJ9fd+pw0cXpcZyR7qZkrmnnGeTKrpV1SfMTg4nq+8O1fgB5n9Rk2hSc3vfQ63+mtInS/1FXhvhI4iAJO2pHYYPW9h+yWm4mtpsezdUyghGUDBGR5TnNXvatGqlTaw0U+oz528Nfqe+1HZ7hunp7pkUrjG0DmfrOYcm3nuVhT2XIid1RWtNQ/KoA3f3esNtvLPEjjY8x7zw9LnQp0gF1p1gHdWsA3qIBtAgGQEAyAgGUAmATAEAmAIBMAQBAEAQBAEAQBAKq9oBUa5+sA81Y2HOOXPMAtdF2hurGCd6/OAcXEdLodXaLrUsV+W7aeTY6ZmyNapGOxPg0yoU5S3uPJ26/TcPu070jwFkKqxUHaccj84pVHTnGa6p5JEJuElJdjw/F+ytVVW6i63UXbhkbURceeB9vOX9trk5Vl43EfQsqWoSc/j6G/slw5KjY+q0tVhO3uxYA5X15dB5SNqmoxrTXgtrzNV3dKo1sPVNxZgNtapSvpUip/gSmbb6kB8nBZYSckkn5854DUzQDLTJub2gHotFV0gFtQkA7EWAblEAzAgGQEAkCATAJgEwBAJgCATAEAQBAEAQBAEAQCpvEAqdYnWAeb19ZVs+RgHOGgGQaATugEZgDMAgtAMS0AmusucCAXeg0WMQC609OIB31JAOhFgGwCAZAQDKASBAEAmAIBMAQBAJgCAIAgCAIAgEwBAKy1YBw6iqAVGs0mcwClv0TL05iAcxyOsAboA3QBugErWzdAYB26fhpPxftALjS6ADygFpRp8QDsrrgG9UgG0CAZAQDLEAkQBAJgCATAEAQCYAgCAIAgCABAEAQBAOR1gHPZXAOW3TwDjt0efKAcdvDwfKAc7cKX0gGI4SvpAN1fCwPIfaAdlXDwPL9oB2VaQDygHVXRAOhK4BtVYBmFgGWIBIEAkQCYAgEwBAEAQCYAgCAIAgCAIAgCAIAgGkiAa2WAa2rgGs1QDW1EAx/00ADTwDNdPAM1pgGxa4BsCwDMLAJAgGWIBOIAgEwBAJgCAIBMAQBAEAQBAEAQBAEAQBAEA1mARAMTAMSIBBEAjEAYgEgQCQIBkIBIgEwCYBMAmAIAEAmAIAEAmAIAgCAIAgCAIAgCAIAgCAI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4" descr="data:image/jpeg;base64,/9j/4AAQSkZJRgABAQAAAQABAAD/2wCEAAkGBxAPDw8PEBAQEBAPDw8PDxUPDw8PFhAUFRUWFhQWFBQYHCggGBolHBQUITEhJikrLi4uFx8zODMsNygtLisBCgoKDg0OGxAQGzgkHyQvLDQ3OC0sLzAwLC0sNC8vLDQvLTQtLCwsLCwsLCwsLCwsLCwsLCwsLCwsLCwsLCwsLP/AABEIALsBDgMBEQACEQEDEQH/xAAcAAEAAgMBAQEAAAAAAAAAAAAAAQUCAwQGBwj/xAA4EAACAgECAwYEBQMDBQEAAAABAgADEQQSBSExBhMiQVFxMmGBkQdCUqHBI3KxFBXRQ1NiwtIW/8QAGwEBAAIDAQEAAAAAAAAAAAAAAAQFAgMGAQf/xAA1EQACAQMDAgQEBQMEAwAAAAAAAQIDBBEFEiExQRNRYXEigaGxFDKRwfAGI+EkM0LxFTTR/9oADAMBAAIRAxEAPwD7ZAEAQBAEAQBAEAQBAEAQBAEAQBAEAQBAEAQBAEAQBAEAQBAEAQBAEAQBAEAQBAEAQBAEAQBAEAQBAEAQBAEAQBAEAQAxAGTyA655QFz0Ma7VYZVgwPQqQw+4niaZ7KLi8SWDKenggCAIAgCAIAgCAIAgCAIAgCAIAgCAIAgCAIAgCAIAgCAIAgCAIAgHy78cuJW11aWhGKpcbnswcbtmwKD8vETIty+Ei90SCzOp3WMfUp9fwXX8Gr1zUapDpwtQ5WYtyxUqxQfCeoznmJrdJ008PgmwvoXsqaqRzJN9Vx6m+7t1r9LoOFurrZZqRqDYbVDbttgVB7YMydSajHDNMLS2qVaznHhYxh4xxyW2r/FypNQa107WVIdrPv2knoSq46cjjJnsrlp8Lg10dDjOHxVMSfbHHzZe0fiVwxm298y8lIZq2xzAOMj0ziZ/ioZ5Iq0S6cd0cP58nouG8W0+qDNRdXaFxu2MDtznGR5dD9pujOMlmLIFe1rUGo1YtNnaDnpMjQ1gQBAEAQBAEAQBAEAQBAEAQBAEAQBAEAQBAEAQBAEAQCMwCMwDxn4icBbiNKVoFV6n3ozAnqMMpx5Hl9hNVWnvWCbY3jtam7GUz53d2O1oTUvezWWNWBXtsZt5XGN+eZwq4AmlW7w8vktHrEHUgoxxFPnp38ipNervOh0b0msaUsqF1dPCzh2LMeXLGOU1xjOTSa6EqtWtaUJ1ISzu9Ss4pattt9u1ac27hUu47SSd20nPQ+R9ZqfVk+nHEYx/NHHXv/PY9D20o066Hhl1dFdF19Ja7ul2Btqrg7egznP1m6qlhPBX2FSTq1Y7m0un1OrtJoDw46fQaO+4DXCiy8swBLHwIuVA8I3McfP5ROG3EF3PLS4dZSuKiy4cL+cnRw3imr4Lr7tG93ep3bgZ3FcmsvW4U9CCB+88gnSm1kzuJU762jUcecr368rPc7OzP4nakLqDqilvdadrKgVCl7N6qASPLxftPadaazl5Nd5plvKUFSjty8PnPBe8M/Fap6Huv07oEsqq/psH3M4duhxgAIfuJsjc/DmS/QjVdFXjKnSqdm/iWPtk9Bwnt5w7VMqJcVsYgKtiMhJPQZ5j95nC4hJ4Ilxo91Ri5tJpd00/8/Qv9Nrareddldg/8HV/8GbVJPoyvqUalP8APFr3WDfMjWIAgCAIAgCAIAgCAIAgCAIAgCAIAMAQCMwCCYBgzwCKW3Z+RxAMmQQDU+mU+UA4tRwtG8hAPPa7sLpLW3NShbOcjKk+5B5zBwi3lo3wuq0I7YzaRW9puxH+s7nNjIKQQoChsg4z1/tmNSkp4ybrS+lbKSSzkqu3XZ7U6hqLqVzZQNvxBSQDlSPmDmYVqTlyiTpt9ChuhVXws8zfw/WWvqtZrlfvFpYLlRl327F+DkABzmrw54cpE78Zb7qdGh+XP6fqeUShiVAHN87eeOWSP/UzTt5wWjqpRlLybRYbwNBjzbWZ+iVD/wC57/w+Zgv/AGX6RRf9ntBZWwut0YVKNLfeLlL4ylTFCxDFSSdvkJshFrloh3NWnJKEJt5klh+/tk81pbdiNYLnS1GTu1VfiH5jv3eEj25+okfbHHqXHjVt23rF+b/Y/QP4f6m+3hums1OTYQ2C2dzJuOwn6fxLGju2LccbqXhfiZeEsLjp0z3+p6LM2kAmATAEAQBAEAQBAEAQBAEAQBmAIBEAZgGBMA1PZAOO/UYgFboONBNQ9bnCPtwfRsecA9MpBGRzgEwCCIBiVgGJrgGp9MD5QDlu4YjeQgFRruylFpy1SE4IyVGcH0PWeNJ9TONSUfys8zxP8OKXULXvqClmG1twycZJ3Z9BNUqEWsE2jqlxTk5Zy35lDZ+H+qpFvdXBg9bIFO5M7uRzjkeWZr/D4zhk16wqjjvj0eeCh13ZTU00ITQ7Wi1y/dg2eDau3OPQq33mudGSh6ky31SlOu8vEWl18+59t7L8QezQ0W3BkYUgWb1Knco2k4PrjP1kum24LJz97CELicYPKzxjyfJa025A9hMyMbw0A2QBAEAQBAEAQBAEAQBAMLmIVioywVio9TjkJ5LKTwerDayeX4fxYNWHLsbSfMnm2emP2xONhd11Uzl78/L29i5q2/OEvhPUq4PQg+xE7GM4y6MpmmiZkeGJgHLrdSKq2sboo549c4A+5mqtWjSpuo+iM6dN1JKK7nINQWClgBuHLac/PEr7PUvHmoyjjPT5G6rQUc4fQrtfbgGWpGPKaq3Lt9IBZ8K7Q204XO9PQ+XsYB6rQdoqLcDdsb0blALVLFPMEH2gGUAQBAIxAIKwDE1iAYNpx6CAceruopGXYA+g5kwDzXFeNm8itRtr3DI825+cAudJqcwCyrsgHbAEAQBAEAQBAEAQDhTiaMTtDFQcFhjH055MrJarRU3Hl479iQ7aSXJ2K2Rkcweksk01lEdrHDKnjXFO721ow7xjzxgkD0A9TK3U7irSprwerf6GVrWtZV/BnNbn0WfueYdkFr2MhNoY7t3Igj1HrOWrTrOf93qdHCCcEoPj0PSdntSbUVyMZ345Y5DpLfR3Lxce/wCxVXsFFtL0LkzpSvODi+rFVR67nyiYODkg8/pIV/dq2pOT6vhe5ItqLqzx2RQafh4FZ7xm2EAEZOX9/U5nH03U5ab5+vy7ltUqrdiK5+x1aNagxwXBVT4bDjZ68j0lxpMacK8lNYkl37eZCvJT8Pc8Y80a9WodcqQwPQggg/WdJGSksorIyjJbovK9DynE6SrbvI9flPTI5A8AzFkA69Pr7E+B2X2MAs9P2m1C/mDe4gHdV2uf81YPsYB0r2uHnWfuIBn/APrU/wC233EAwbtaPKo/UiAc9vaq0/Cqj7mAV+p45e/VyP7eUArbLSeZJPvzgGFbZZfeAem4eTygF1SeUAtYAgCAIAgCAIAgGrU2qiM7clVST7fKYVJxhFyl0RlGLk0l1Z894NxqzvE0hXunsLbO8IC4HTxdM9OU5CFtKrNqlJYb7+pe1lFLdNcpdiy03aNncadwaK036e3me8UgFc7h8Jzg8vWdRT/tpU+yWD57c61P8b4dRbYNvPz9SjKtTawFned3YSlnLLAHKk+p9faYySzwc1cyjRunKhLOHwztt1q6jVgAKjXBSwLfpUBmEqdUt6ck62cPg7rRNfu7qtGlGn/bSeX5Pr19+iPVcHuUWGpMbErwvzwRmYaNUj40oen78l9dQl4anLq2XE6UrzxvabiIXWKjHCpWmM+rEk/sBOZ1vdKqorsi60+C8Fvuzm46w1NdapY1RrdLFZXKjI+Q+Ln9pXUruMF+XMu3PT/JquLKtODjCW3PpyUOisuF76V1e9rMsWrFhOD1JLAfU5Ikh0J18VaXLaKS1So79Ou/ijLv7/zOT2PBdFs04U7urYDrtwM+n8mdDpymrdKaafqZU7WFqvChLcl7GnXaDcDyk42HmdbwtkOV5j09PaAV+4jkeR+cAzWyAZrZANgeAZh4BkHgDfABeAYl4BjuJ5DmYBZ8O0JzuPX/ABAPR6SjEAs6k5QCygCAIAgCARAEAQDy3bLjQ09mkrIzW7s9p/SByTPyyT9pT6vLNNU116++CfY08uUvkcXEeA16pLrFsVbSv9HJ8O0rzXHqT5jn0lZY0qNSnLdLa08/IkzuKlNpbcrDyefbSX1It2oFpLLWru6jIx4VNhHuF3H0EuadaNTiLzg+bazb3txN1qlHalnp5fqTNhzRimlWy2okHchO3Gc8+v06SBqKXgN5w/XudV/SV3Wo3myMXKEuuO3k/l+56jRf0NQASSMVuuf0uAD9jmV0ErS7pyj+VpfpLr9T6RUfjUX58/Q9VunXFGeR7QWql1t5VXFPdMA3MErg4+85XUK2L9SjzjBZOo6NjKXfEjg4Hqxq7LbXSquioZCIiqM9ck9Tiabq4dV9El6EHTrivNSqzfHRfdnVou29G4Viq3ugAFcAZJPXwemenOW9te0qEI0scL7kCrqMJVG30PWciAfXnzlznJLNNlOYBx3aIHygFVq+DK3VcwCn1HZ8j4SR+8A4rOE2r5A/tANR0to6ofpzgDu3/S32MAkK36W+xgGYqc/lP2gG1NFYfy494B1U8HY9T9oBa6ThIXygFrRpMQDvqpgHQqQDqgCAIBEAQBAEAjMA8N2wp76+1cfDUij3ILfzOX1eti5XokXunxxR92c/4e13WpdXc7L3BUV4AyVOepPpibLewo3LclJr0RpuqsqeMrOT2h0FZR62BdbFKPvO7IPl8pd0LSlQzsXUq603VW2XQ8dd2Zvrqvbep7kOauRc2qvMZAPI49+c98Hqzj5/0805zzws4S7mvQasNTUQi7VtO2xQBvyrZBPmRgSn1hP8Os9mX39HSqOnUpyhhJdemf8Ao7ON34/0jDGWrdD9MEfzIl6oztaMs84OstP92pHtkz1HaTopSwrsAHdgnc3/AJEdJhW1SrWW1Pal68v+ehWwdOlOSqcNPy7FNrzfqhtK7K85Fa7ct/eTyxK+FSO5JPnzfCNFzdKqtiXHr3MNNwO19yLvqDeGwP4Vx7j4vp95ZUdPuZ1NsljHf+dSJPx9rhCeE+3Ys9J2XNNtdlV4wpUnfWMgjrtx5EestlpeycZQn0+pGVjtknGXQ9ctktiwMwYA2wDE1CAa20wPlANL6IHygGpuHL6QDWeGL6QCP9rX0gGa8NHpANi6AekA3ppB6QDctAgGxa4BsCwDMLANkAQCIAgEQBmARmAQTAKHiunBvOf+pV+65H/E5fWqeK8Zea+xaWlRql7P7mnsyNjMvTwf4OP5mWhT/uzXp9n/AJNmpcxT9S+Z50xTlNX2n0bb8XrhOZJyN3zX9X0kVXtB5+LoTJWFwsfD1POcR7T16qxa0VlSti29+QOQQOXlKTVLtV4KMFxksba2/DvM5LLXQq9S5uINbgbWODgN8pSRxTb3LqYyqSjNuJY6d8BVY7n2+EZAJ9cAyNJZeVwiOqUNzbXLOlUH/UOR5IDlR7nq3+J1Om6RQUVVk97+hW1IR38LB0f7h6ToPQ8N9OrJgFjRbAO2t4BuUwDYIBliANsAbIA7uANkAbIBOyATtgEhYBOIBOIAgEwBAIzAIzAOfXayuitrbG2ovXzJJ6ADzJmupUjTi5y6IzhCU5KMepQ/75qL8mita6x+ezxE+w6f5lBcaxN/7Uf1LKNjTp48V8+SHC9c9+4vc3hJACkJ0OOeJB/8hcTl8U8e3BsrUIU18MC50mp3hs8yrFSfXpznQ6defiIYf5l9fUra9LY15Mr+OXhH07eebB9MLn+PvIOupbIS75ZKsIuSnH0RxcKvAtJyADvHM488/wASv0WWLr3T/Zkm9g/Bx34Kbtj29GjsfTVVb71A3GwEIoIB5fq5H2nSV67hwlye6ZpKulvnPC8l1/wfO24wp+GsBmYkqAqKM+YxyEopUJSk3JnSRsnBYzwjvS4hdxJTI54b/jrIzhl4XJDqQh1ljC8yx4Hpw757woB4hs5lx58+gEl2trTuJONR/IgajUdOnlRznv5F/d3eNu0HnnJ5nPru65l5GzoRp+GorBz3iSznJq3+Q5Aek3whGC2xWEYNt9ToopJmQLLTUwCyorgHdUsA6UEA2rAMxAJAgE4gE4gDEAYgDEAnEAYgDEAQBAIgCAQYBiTAPE/inrK001KMxDvaSgAPPapySfL4h95A1BNwSXmibZPE235FQOIaheFUPQCxAqLgDcdn5+U5qnGLuHCf5clhUSXxLrg9XqOEU7t1Zar1FZAB+h6H5zo62l21VptY9iuhfVYrD59yFvr07LWXCq58GW8QY/5BkC4tZ2cvGo/l+3+H9D1Vo1/hk/i+/sVPG7mNwBOQieHnn4jzx9hMLqNbUdroQbx19G/Uyp31rp6/1FRRcnxnrwef4jp7NVU9AKojMGDjLEYOQNvLz+clw0iMKviKXbpgk0NXdNqe3Pz6o8r2l0GvQKdS73VJyR9xdVz5HPNT06zbWhOP5uUdFp11aVW/BSjJ9UbeCdnF1VBfNlLhhtdgHrtB67VwDy9cmZ0qCnHlYZFv9Vna10oyUl5eXzPVcN4fTpFATLMPzvzP0H5R8hJVOhCHKXJzd3fVbmWZcLyRrCorEoiqW6lRjMzVOKeUuSNKpOSw3wbawTMzAsNNp4BaaeiAWFNMA7K64B0IsA3KsAzAgGYgEwCYAgEwBAEAmAIAgCAIBgYBBMAxzAMXbEA8r2w4MmtrCuSChJQj8pmE6cZrDM4TcHlHH2HraittJZgtUxNTfqQ9Pr1E5u+tvAq7uql9/L5k5VfEhny4NGt7REvcio9eMqpwCVYcicZ6ZnRadb1fATlJPPT2OYvtaoUqkqe1prjt1PPjTs3jtLWPnmcFiT5YHlLjYksNHITuqlSpmMnn1f7nbXWWwrVvnkVG7r7kHAmCqU9r7Eh6ZfKrF7dzfnyvmX+i0gwuQAcDO3oJAljLwdxRU1Tip4zjt0+RZJo1ZSrKGVhghgGBHoR5zw3JtPKKLj1JoYAfAwyny9RB4+SlJLQDoo02YBZafSwCy0+nxALGqmAdddcA3qsA2KsA2AQDICASIBlAAgEwBAJgCAIAgCAIAgGomAYM0AnoIBz3NAPE9pe11VDGtFNtinDgHaq+ozjmZYW+nVKsdzeEW1ppFWvHfJ4i+nqea1naasPVeGdNocMnNTlgMHI5EDB+801NLc57asd0Vz6ZK+8sL7ZKnaSSn55XTuvR9DgHaYWWZU4BPIFc59zN7jOksQj8K8jk6mhQ3OFxVzVfVrnn37nJ2k7VXVoq0hULDDN1I9hN9rJVng1Uv6ehSe6tLJTajtXq7axWG7oYw5r5Fvr5fST7bS6anvlyXbrbY7Y8JHd2d7VarSbR3veVgg92+W5eYDEZGZKuNLjXf5MPzMqdeMI5csnsF/Edmf8ApVIEwPDaW3Zx4vEORH0kRaAoR/uS581/8JFGvCpwup6Di+rbUaPSXWV909hZwuSfCQcHn6jBnPV4QhUcYPKRuKzT05moFpp9PALGnTwDuqpgHVXXAN6rANgWAZgQDIQCYBMAmAIBIgEwBAEAQBAEAQBAOdmgHNdbjnAN2vtZK7HRDYyozKoIBcgZCg/OZRSbSfQygk5JSeEfJeIdrtZZdv3Gnu3OKgpUKR5ODzY8/OdPQ0+2dLjnPfv8vI7W20mzlRxH4s9+/wAvIp+J6l9Q5vapNx+Lu12bj6nrk/ObaVtGjHbDn3ZU3txa2tOpZW1woVsf85dPn0Tx+hzik2LlkKk+TYM9UHNfEsHyupJ0arSnnHdPr8+5XstQYrkgr18JwJDqqlnZN9SbThdbVWis/UqdZVvsZlyQeXiPp6SfaW7pxSS4OmpaVXq0VObxN/z9TD/TlSA2ASN2MqQQemMSbat1G8vGOxW3dHwXtaefoSG98euOQ+skK7oKp4W74iL4c9u7HB6DsrwdtWXFJXfWpayy0FlQeQGPU8se8rNRu42yy3uZZ2ijsylhnp+F6a9M984bOAoUuwGPPnOcvryFxt2xxgknodGkrgXOmrgHfVXAOlEgG5VgGwCAZAQDICAZAQCRAJgCATAEAmAIAgCAIAgCAIBw2vAK3V28iPWAcVetbV6WzSi3ubypRXOf45/KbKNRU5qTWcG63qqlVjNrOOxQVfh0wWx9RdvtI/pd1uVUPqcnxSwq6rUlNOHCXYsrvWq9V/2nswjy91VtTOlqqvd+h+WenlLq2uHWp72sI+Z31DZWcXPdJ9fd+pw0cXpcZyR7qZkrmnnGeTKrpV1SfMTg4nq+8O1fgB5n9Rk2hSc3vfQ63+mtInS/1FXhvhI4iAJO2pHYYPW9h+yWm4mtpsezdUyghGUDBGR5TnNXvatGqlTaw0U+oz528Nfqe+1HZ7hunp7pkUrjG0DmfrOYcm3nuVhT2XIid1RWtNQ/KoA3f3esNtvLPEjjY8x7zw9LnQp0gF1p1gHdWsA3qIBtAgGQEAyAgGUAmATAEAmAIBMAQBAEAQBAEAQBAKq9oBUa5+sA81Y2HOOXPMAtdF2hurGCd6/OAcXEdLodXaLrUsV+W7aeTY6ZmyNapGOxPg0yoU5S3uPJ26/TcPu070jwFkKqxUHaccj84pVHTnGa6p5JEJuElJdjw/F+ytVVW6i63UXbhkbURceeB9vOX9trk5Vl43EfQsqWoSc/j6G/slw5KjY+q0tVhO3uxYA5X15dB5SNqmoxrTXgtrzNV3dKo1sPVNxZgNtapSvpUip/gSmbb6kB8nBZYSckkn5854DUzQDLTJub2gHotFV0gFtQkA7EWAblEAzAgGQEAkCATAJgEwBAJgCATAEAQBAEAQBAEAQCpvEAqdYnWAeb19ZVs+RgHOGgGQaATugEZgDMAgtAMS0AmusucCAXeg0WMQC609OIB31JAOhFgGwCAZAQDKASBAEAmAIBMAQBAJgCAIAgCAIAgEwBAKy1YBw6iqAVGs0mcwClv0TL05iAcxyOsAboA3QBugErWzdAYB26fhpPxftALjS6ADygFpRp8QDsrrgG9UgG0CAZAQDLEAkQBAJgCATAEAQCYAgCAIAgCABAEAQBAOR1gHPZXAOW3TwDjt0efKAcdvDwfKAc7cKX0gGI4SvpAN1fCwPIfaAdlXDwPL9oB2VaQDygHVXRAOhK4BtVYBmFgGWIBIEAkQCYAgEwBAEAQCYAgCAIAgCAIAgCAIAgGkiAa2WAa2rgGs1QDW1EAx/00ADTwDNdPAM1pgGxa4BsCwDMLAJAgGWIBOIAgEwBAJgCAIBMAQBAEAQBAEAQBAEAQBAEA1mARAMTAMSIBBEAjEAYgEgQCQIBkIBIgEwCYBMAmAIAEAmAIAEAmAIAgCAIAgCAIAgCAIAgCAIB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6" descr="data:image/jpeg;base64,/9j/4AAQSkZJRgABAQAAAQABAAD/2wCEAAkGBxAPDw8PEBAQEBAPDw8PDxUPDw8PFhAUFRUWFhQWFBQYHCggGBolHBQUITEhJikrLi4uFx8zODMsNygtLisBCgoKDg0OGxAQGzgkHyQvLDQ3OC0sLzAwLC0sNC8vLDQvLTQtLCwsLCwsLCwsLCwsLCwsLCwsLCwsLCwsLCwsLP/AABEIALsBDgMBEQACEQEDEQH/xAAcAAEAAgMBAQEAAAAAAAAAAAAAAQUCAwQGBwj/xAA4EAACAgECAwYEBQMDBQEAAAABAgADEQQSBSExBhMiQVFxMmGBkQdCUqHBI3KxFBXRQ1NiwtIW/8QAGwEBAAIDAQEAAAAAAAAAAAAAAAQFAgMGAQf/xAA1EQACAQMDAgQEBQMEAwAAAAAAAQIDBBEFEiExQRNRYXEigaGxFDKRwfAGI+EkM0LxFTTR/9oADAMBAAIRAxEAPwD7ZAEAQBAEAQBAEAQBAEAQBAEAQBAEAQBAEAQBAEAQBAEAQBAEAQBAEAQBAEAQBAEAQBAEAQBAEAQBAEAQBAEAQBAEAQAxAGTyA655QFz0Ma7VYZVgwPQqQw+4niaZ7KLi8SWDKenggCAIAgCAIAgCAIAgCAIAgCAIAgCAIAgCAIAgCAIAgCAIAgCAIAgHy78cuJW11aWhGKpcbnswcbtmwKD8vETIty+Ei90SCzOp3WMfUp9fwXX8Gr1zUapDpwtQ5WYtyxUqxQfCeoznmJrdJ008PgmwvoXsqaqRzJN9Vx6m+7t1r9LoOFurrZZqRqDYbVDbttgVB7YMydSajHDNMLS2qVaznHhYxh4xxyW2r/FypNQa107WVIdrPv2knoSq46cjjJnsrlp8Lg10dDjOHxVMSfbHHzZe0fiVwxm298y8lIZq2xzAOMj0ziZ/ioZ5Iq0S6cd0cP58nouG8W0+qDNRdXaFxu2MDtznGR5dD9pujOMlmLIFe1rUGo1YtNnaDnpMjQ1gQBAEAQBAEAQBAEAQBAEAQBAEAQBAEAQBAEAQBAEAQCMwCMwDxn4icBbiNKVoFV6n3ozAnqMMpx5Hl9hNVWnvWCbY3jtam7GUz53d2O1oTUvezWWNWBXtsZt5XGN+eZwq4AmlW7w8vktHrEHUgoxxFPnp38ipNervOh0b0msaUsqF1dPCzh2LMeXLGOU1xjOTSa6EqtWtaUJ1ISzu9Ss4pattt9u1ac27hUu47SSd20nPQ+R9ZqfVk+nHEYx/NHHXv/PY9D20o066Hhl1dFdF19Ja7ul2Btqrg7egznP1m6qlhPBX2FSTq1Y7m0un1OrtJoDw46fQaO+4DXCiy8swBLHwIuVA8I3McfP5ROG3EF3PLS4dZSuKiy4cL+cnRw3imr4Lr7tG93ep3bgZ3FcmsvW4U9CCB+88gnSm1kzuJU762jUcecr368rPc7OzP4nakLqDqilvdadrKgVCl7N6qASPLxftPadaazl5Nd5plvKUFSjty8PnPBe8M/Fap6Huv07oEsqq/psH3M4duhxgAIfuJsjc/DmS/QjVdFXjKnSqdm/iWPtk9Bwnt5w7VMqJcVsYgKtiMhJPQZ5j95nC4hJ4Ilxo91Ri5tJpd00/8/Qv9Nrareddldg/8HV/8GbVJPoyvqUalP8APFr3WDfMjWIAgCAIAgCAIAgCAIAgCAIAgCAIAMAQCMwCCYBgzwCKW3Z+RxAMmQQDU+mU+UA4tRwtG8hAPPa7sLpLW3NShbOcjKk+5B5zBwi3lo3wuq0I7YzaRW9puxH+s7nNjIKQQoChsg4z1/tmNSkp4ybrS+lbKSSzkqu3XZ7U6hqLqVzZQNvxBSQDlSPmDmYVqTlyiTpt9ChuhVXws8zfw/WWvqtZrlfvFpYLlRl327F+DkABzmrw54cpE78Zb7qdGh+XP6fqeUShiVAHN87eeOWSP/UzTt5wWjqpRlLybRYbwNBjzbWZ+iVD/wC57/w+Zgv/AGX6RRf9ntBZWwut0YVKNLfeLlL4ylTFCxDFSSdvkJshFrloh3NWnJKEJt5klh+/tk81pbdiNYLnS1GTu1VfiH5jv3eEj25+okfbHHqXHjVt23rF+b/Y/QP4f6m+3hums1OTYQ2C2dzJuOwn6fxLGju2LccbqXhfiZeEsLjp0z3+p6LM2kAmATAEAQBAEAQBAEAQBAEAQBmAIBEAZgGBMA1PZAOO/UYgFboONBNQ9bnCPtwfRsecA9MpBGRzgEwCCIBiVgGJrgGp9MD5QDlu4YjeQgFRruylFpy1SE4IyVGcH0PWeNJ9TONSUfys8zxP8OKXULXvqClmG1twycZJ3Z9BNUqEWsE2jqlxTk5Zy35lDZ+H+qpFvdXBg9bIFO5M7uRzjkeWZr/D4zhk16wqjjvj0eeCh13ZTU00ITQ7Wi1y/dg2eDau3OPQq33mudGSh6ky31SlOu8vEWl18+59t7L8QezQ0W3BkYUgWb1Knco2k4PrjP1kum24LJz97CELicYPKzxjyfJa025A9hMyMbw0A2QBAEAQBAEAQBAEAQBAMLmIVioywVio9TjkJ5LKTwerDayeX4fxYNWHLsbSfMnm2emP2xONhd11Uzl78/L29i5q2/OEvhPUq4PQg+xE7GM4y6MpmmiZkeGJgHLrdSKq2sboo549c4A+5mqtWjSpuo+iM6dN1JKK7nINQWClgBuHLac/PEr7PUvHmoyjjPT5G6rQUc4fQrtfbgGWpGPKaq3Lt9IBZ8K7Q204XO9PQ+XsYB6rQdoqLcDdsb0blALVLFPMEH2gGUAQBAIxAIKwDE1iAYNpx6CAceruopGXYA+g5kwDzXFeNm8itRtr3DI825+cAudJqcwCyrsgHbAEAQBAEAQBAEAQDhTiaMTtDFQcFhjH055MrJarRU3Hl479iQ7aSXJ2K2Rkcweksk01lEdrHDKnjXFO721ow7xjzxgkD0A9TK3U7irSprwerf6GVrWtZV/BnNbn0WfueYdkFr2MhNoY7t3Igj1HrOWrTrOf93qdHCCcEoPj0PSdntSbUVyMZ345Y5DpLfR3Lxce/wCxVXsFFtL0LkzpSvODi+rFVR67nyiYODkg8/pIV/dq2pOT6vhe5ItqLqzx2RQafh4FZ7xm2EAEZOX9/U5nH03U5ab5+vy7ltUqrdiK5+x1aNagxwXBVT4bDjZ68j0lxpMacK8lNYkl37eZCvJT8Pc8Y80a9WodcqQwPQggg/WdJGSksorIyjJbovK9DynE6SrbvI9flPTI5A8AzFkA69Pr7E+B2X2MAs9P2m1C/mDe4gHdV2uf81YPsYB0r2uHnWfuIBn/APrU/wC233EAwbtaPKo/UiAc9vaq0/Cqj7mAV+p45e/VyP7eUArbLSeZJPvzgGFbZZfeAem4eTygF1SeUAtYAgCAIAgCAIAgGrU2qiM7clVST7fKYVJxhFyl0RlGLk0l1Z894NxqzvE0hXunsLbO8IC4HTxdM9OU5CFtKrNqlJYb7+pe1lFLdNcpdiy03aNncadwaK036e3me8UgFc7h8Jzg8vWdRT/tpU+yWD57c61P8b4dRbYNvPz9SjKtTawFned3YSlnLLAHKk+p9faYySzwc1cyjRunKhLOHwztt1q6jVgAKjXBSwLfpUBmEqdUt6ck62cPg7rRNfu7qtGlGn/bSeX5Pr19+iPVcHuUWGpMbErwvzwRmYaNUj40oen78l9dQl4anLq2XE6UrzxvabiIXWKjHCpWmM+rEk/sBOZ1vdKqorsi60+C8Fvuzm46w1NdapY1RrdLFZXKjI+Q+Ln9pXUruMF+XMu3PT/JquLKtODjCW3PpyUOisuF76V1e9rMsWrFhOD1JLAfU5Ikh0J18VaXLaKS1So79Ou/ijLv7/zOT2PBdFs04U7urYDrtwM+n8mdDpymrdKaafqZU7WFqvChLcl7GnXaDcDyk42HmdbwtkOV5j09PaAV+4jkeR+cAzWyAZrZANgeAZh4BkHgDfABeAYl4BjuJ5DmYBZ8O0JzuPX/ABAPR6SjEAs6k5QCygCAIAgCARAEAQDy3bLjQ09mkrIzW7s9p/SByTPyyT9pT6vLNNU116++CfY08uUvkcXEeA16pLrFsVbSv9HJ8O0rzXHqT5jn0lZY0qNSnLdLa08/IkzuKlNpbcrDyefbSX1It2oFpLLWru6jIx4VNhHuF3H0EuadaNTiLzg+bazb3txN1qlHalnp5fqTNhzRimlWy2okHchO3Gc8+v06SBqKXgN5w/XudV/SV3Wo3myMXKEuuO3k/l+56jRf0NQASSMVuuf0uAD9jmV0ErS7pyj+VpfpLr9T6RUfjUX58/Q9VunXFGeR7QWql1t5VXFPdMA3MErg4+85XUK2L9SjzjBZOo6NjKXfEjg4Hqxq7LbXSquioZCIiqM9ck9Tiabq4dV9El6EHTrivNSqzfHRfdnVou29G4Viq3ugAFcAZJPXwemenOW9te0qEI0scL7kCrqMJVG30PWciAfXnzlznJLNNlOYBx3aIHygFVq+DK3VcwCn1HZ8j4SR+8A4rOE2r5A/tANR0to6ofpzgDu3/S32MAkK36W+xgGYqc/lP2gG1NFYfy494B1U8HY9T9oBa6ThIXygFrRpMQDvqpgHQqQDqgCAIBEAQBAEAjMA8N2wp76+1cfDUij3ILfzOX1eti5XokXunxxR92c/4e13WpdXc7L3BUV4AyVOepPpibLewo3LclJr0RpuqsqeMrOT2h0FZR62BdbFKPvO7IPl8pd0LSlQzsXUq603VW2XQ8dd2Zvrqvbep7kOauRc2qvMZAPI49+c98Hqzj5/0805zzws4S7mvQasNTUQi7VtO2xQBvyrZBPmRgSn1hP8Os9mX39HSqOnUpyhhJdemf8Ao7ON34/0jDGWrdD9MEfzIl6oztaMs84OstP92pHtkz1HaTopSwrsAHdgnc3/AJEdJhW1SrWW1Pal68v+ehWwdOlOSqcNPy7FNrzfqhtK7K85Fa7ct/eTyxK+FSO5JPnzfCNFzdKqtiXHr3MNNwO19yLvqDeGwP4Vx7j4vp95ZUdPuZ1NsljHf+dSJPx9rhCeE+3Ys9J2XNNtdlV4wpUnfWMgjrtx5EestlpeycZQn0+pGVjtknGXQ9ctktiwMwYA2wDE1CAa20wPlANL6IHygGpuHL6QDWeGL6QCP9rX0gGa8NHpANi6AekA3ppB6QDctAgGxa4BsCwDMLANkAQCIAgEQBmARmAQTAKHiunBvOf+pV+65H/E5fWqeK8Zea+xaWlRql7P7mnsyNjMvTwf4OP5mWhT/uzXp9n/AJNmpcxT9S+Z50xTlNX2n0bb8XrhOZJyN3zX9X0kVXtB5+LoTJWFwsfD1POcR7T16qxa0VlSti29+QOQQOXlKTVLtV4KMFxksba2/DvM5LLXQq9S5uINbgbWODgN8pSRxTb3LqYyqSjNuJY6d8BVY7n2+EZAJ9cAyNJZeVwiOqUNzbXLOlUH/UOR5IDlR7nq3+J1Om6RQUVVk97+hW1IR38LB0f7h6ToPQ8N9OrJgFjRbAO2t4BuUwDYIBliANsAbIA7uANkAbIBOyATtgEhYBOIBOIAgEwBAIzAIzAOfXayuitrbG2ovXzJJ6ADzJmupUjTi5y6IzhCU5KMepQ/75qL8mita6x+ezxE+w6f5lBcaxN/7Uf1LKNjTp48V8+SHC9c9+4vc3hJACkJ0OOeJB/8hcTl8U8e3BsrUIU18MC50mp3hs8yrFSfXpznQ6defiIYf5l9fUra9LY15Mr+OXhH07eebB9MLn+PvIOupbIS75ZKsIuSnH0RxcKvAtJyADvHM488/wASv0WWLr3T/Zkm9g/Bx34Kbtj29GjsfTVVb71A3GwEIoIB5fq5H2nSV67hwlye6ZpKulvnPC8l1/wfO24wp+GsBmYkqAqKM+YxyEopUJSk3JnSRsnBYzwjvS4hdxJTI54b/jrIzhl4XJDqQh1ljC8yx4Hpw757woB4hs5lx58+gEl2trTuJONR/IgajUdOnlRznv5F/d3eNu0HnnJ5nPru65l5GzoRp+GorBz3iSznJq3+Q5Aek3whGC2xWEYNt9ToopJmQLLTUwCyorgHdUsA6UEA2rAMxAJAgE4gE4gDEAYgDEAnEAYgDEAQBAIgCAQYBiTAPE/inrK001KMxDvaSgAPPapySfL4h95A1BNwSXmibZPE235FQOIaheFUPQCxAqLgDcdn5+U5qnGLuHCf5clhUSXxLrg9XqOEU7t1Zar1FZAB+h6H5zo62l21VptY9iuhfVYrD59yFvr07LWXCq58GW8QY/5BkC4tZ2cvGo/l+3+H9D1Vo1/hk/i+/sVPG7mNwBOQieHnn4jzx9hMLqNbUdroQbx19G/Uyp31rp6/1FRRcnxnrwef4jp7NVU9AKojMGDjLEYOQNvLz+clw0iMKviKXbpgk0NXdNqe3Pz6o8r2l0GvQKdS73VJyR9xdVz5HPNT06zbWhOP5uUdFp11aVW/BSjJ9UbeCdnF1VBfNlLhhtdgHrtB67VwDy9cmZ0qCnHlYZFv9Vna10oyUl5eXzPVcN4fTpFATLMPzvzP0H5R8hJVOhCHKXJzd3fVbmWZcLyRrCorEoiqW6lRjMzVOKeUuSNKpOSw3wbawTMzAsNNp4BaaeiAWFNMA7K64B0IsA3KsAzAgGYgEwCYAgEwBAEAmAIAgCAIBgYBBMAxzAMXbEA8r2w4MmtrCuSChJQj8pmE6cZrDM4TcHlHH2HraittJZgtUxNTfqQ9Pr1E5u+tvAq7uql9/L5k5VfEhny4NGt7REvcio9eMqpwCVYcicZ6ZnRadb1fATlJPPT2OYvtaoUqkqe1prjt1PPjTs3jtLWPnmcFiT5YHlLjYksNHITuqlSpmMnn1f7nbXWWwrVvnkVG7r7kHAmCqU9r7Eh6ZfKrF7dzfnyvmX+i0gwuQAcDO3oJAljLwdxRU1Tip4zjt0+RZJo1ZSrKGVhghgGBHoR5zw3JtPKKLj1JoYAfAwyny9RB4+SlJLQDoo02YBZafSwCy0+nxALGqmAdddcA3qsA2KsA2AQDICASIBlAAgEwBAJgCAIAgCAIAgGomAYM0AnoIBz3NAPE9pe11VDGtFNtinDgHaq+ozjmZYW+nVKsdzeEW1ppFWvHfJ4i+nqea1naasPVeGdNocMnNTlgMHI5EDB+801NLc57asd0Vz6ZK+8sL7ZKnaSSn55XTuvR9DgHaYWWZU4BPIFc59zN7jOksQj8K8jk6mhQ3OFxVzVfVrnn37nJ2k7VXVoq0hULDDN1I9hN9rJVng1Uv6ehSe6tLJTajtXq7axWG7oYw5r5Fvr5fST7bS6anvlyXbrbY7Y8JHd2d7VarSbR3veVgg92+W5eYDEZGZKuNLjXf5MPzMqdeMI5csnsF/Edmf8ApVIEwPDaW3Zx4vEORH0kRaAoR/uS581/8JFGvCpwup6Di+rbUaPSXWV909hZwuSfCQcHn6jBnPV4QhUcYPKRuKzT05moFpp9PALGnTwDuqpgHVXXAN6rANgWAZgQDIQCYBMAmAIBIgEwBAEAQBAEAQBAOdmgHNdbjnAN2vtZK7HRDYyozKoIBcgZCg/OZRSbSfQygk5JSeEfJeIdrtZZdv3Gnu3OKgpUKR5ODzY8/OdPQ0+2dLjnPfv8vI7W20mzlRxH4s9+/wAvIp+J6l9Q5vapNx+Lu12bj6nrk/ObaVtGjHbDn3ZU3txa2tOpZW1woVsf85dPn0Tx+hzik2LlkKk+TYM9UHNfEsHyupJ0arSnnHdPr8+5XstQYrkgr18JwJDqqlnZN9SbThdbVWis/UqdZVvsZlyQeXiPp6SfaW7pxSS4OmpaVXq0VObxN/z9TD/TlSA2ASN2MqQQemMSbat1G8vGOxW3dHwXtaefoSG98euOQ+skK7oKp4W74iL4c9u7HB6DsrwdtWXFJXfWpayy0FlQeQGPU8se8rNRu42yy3uZZ2ijsylhnp+F6a9M984bOAoUuwGPPnOcvryFxt2xxgknodGkrgXOmrgHfVXAOlEgG5VgGwCAZAQDICAZAQCRAJgCATAEAmAIAgCAIAgCAIBw2vAK3V28iPWAcVetbV6WzSi3ubypRXOf45/KbKNRU5qTWcG63qqlVjNrOOxQVfh0wWx9RdvtI/pd1uVUPqcnxSwq6rUlNOHCXYsrvWq9V/2nswjy91VtTOlqqvd+h+WenlLq2uHWp72sI+Z31DZWcXPdJ9fd+pw0cXpcZyR7qZkrmnnGeTKrpV1SfMTg4nq+8O1fgB5n9Rk2hSc3vfQ63+mtInS/1FXhvhI4iAJO2pHYYPW9h+yWm4mtpsezdUyghGUDBGR5TnNXvatGqlTaw0U+oz528Nfqe+1HZ7hunp7pkUrjG0DmfrOYcm3nuVhT2XIid1RWtNQ/KoA3f3esNtvLPEjjY8x7zw9LnQp0gF1p1gHdWsA3qIBtAgGQEAyAgGUAmATAEAmAIBMAQBAEAQBAEAQBAKq9oBUa5+sA81Y2HOOXPMAtdF2hurGCd6/OAcXEdLodXaLrUsV+W7aeTY6ZmyNapGOxPg0yoU5S3uPJ26/TcPu070jwFkKqxUHaccj84pVHTnGa6p5JEJuElJdjw/F+ytVVW6i63UXbhkbURceeB9vOX9trk5Vl43EfQsqWoSc/j6G/slw5KjY+q0tVhO3uxYA5X15dB5SNqmoxrTXgtrzNV3dKo1sPVNxZgNtapSvpUip/gSmbb6kB8nBZYSckkn5854DUzQDLTJub2gHotFV0gFtQkA7EWAblEAzAgGQEAkCATAJgEwBAJgCATAEAQBAEAQBAEAQCpvEAqdYnWAeb19ZVs+RgHOGgGQaATugEZgDMAgtAMS0AmusucCAXeg0WMQC609OIB31JAOhFgGwCAZAQDKASBAEAmAIBMAQBAJgCAIAgCAIAgEwBAKy1YBw6iqAVGs0mcwClv0TL05iAcxyOsAboA3QBugErWzdAYB26fhpPxftALjS6ADygFpRp8QDsrrgG9UgG0CAZAQDLEAkQBAJgCATAEAQCYAgCAIAgCABAEAQBAOR1gHPZXAOW3TwDjt0efKAcdvDwfKAc7cKX0gGI4SvpAN1fCwPIfaAdlXDwPL9oB2VaQDygHVXRAOhK4BtVYBmFgGWIBIEAkQCYAgEwBAEAQCYAgCAIAgCAIAgCAIAgGkiAa2WAa2rgGs1QDW1EAx/00ADTwDNdPAM1pgGxa4BsCwDMLAJAgGWIBOIAgEwBAJgCAIBMAQBAEAQBAEAQBAEAQBAEA1mARAMTAMSIBBEAjEAYgEgQCQIBkIBIgEwCYBMAmAIAEAmAIAEAmAIAgCAIAgCAIAgCAIAgCAIB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8" descr="data:image/jpeg;base64,/9j/4AAQSkZJRgABAQAAAQABAAD/2wCEAAkGBxAPDw8PEBAQEBAPDw8PDxUPDw8PFhAUFRUWFhQWFBQYHCggGBolHBQUITEhJikrLi4uFx8zODMsNygtLisBCgoKDg0OGxAQGzgkHyQvLDQ3OC0sLzAwLC0sNC8vLDQvLTQtLCwsLCwsLCwsLCwsLCwsLCwsLCwsLCwsLCwsLP/AABEIALsBDgMBEQACEQEDEQH/xAAcAAEAAgMBAQEAAAAAAAAAAAAAAQUCAwQGBwj/xAA4EAACAgECAwYEBQMDBQEAAAABAgADEQQSBSExBhMiQVFxMmGBkQdCUqHBI3KxFBXRQ1NiwtIW/8QAGwEBAAIDAQEAAAAAAAAAAAAAAAQFAgMGAQf/xAA1EQACAQMDAgQEBQMEAwAAAAAAAQIDBBEFEiExQRNRYXEigaGxFDKRwfAGI+EkM0LxFTTR/9oADAMBAAIRAxEAPwD7ZAEAQBAEAQBAEAQBAEAQBAEAQBAEAQBAEAQBAEAQBAEAQBAEAQBAEAQBAEAQBAEAQBAEAQBAEAQBAEAQBAEAQBAEAQAxAGTyA655QFz0Ma7VYZVgwPQqQw+4niaZ7KLi8SWDKenggCAIAgCAIAgCAIAgCAIAgCAIAgCAIAgCAIAgCAIAgCAIAgCAIAgHy78cuJW11aWhGKpcbnswcbtmwKD8vETIty+Ei90SCzOp3WMfUp9fwXX8Gr1zUapDpwtQ5WYtyxUqxQfCeoznmJrdJ008PgmwvoXsqaqRzJN9Vx6m+7t1r9LoOFurrZZqRqDYbVDbttgVB7YMydSajHDNMLS2qVaznHhYxh4xxyW2r/FypNQa107WVIdrPv2knoSq46cjjJnsrlp8Lg10dDjOHxVMSfbHHzZe0fiVwxm298y8lIZq2xzAOMj0ziZ/ioZ5Iq0S6cd0cP58nouG8W0+qDNRdXaFxu2MDtznGR5dD9pujOMlmLIFe1rUGo1YtNnaDnpMjQ1gQBAEAQBAEAQBAEAQBAEAQBAEAQBAEAQBAEAQBAEAQCMwCMwDxn4icBbiNKVoFV6n3ozAnqMMpx5Hl9hNVWnvWCbY3jtam7GUz53d2O1oTUvezWWNWBXtsZt5XGN+eZwq4AmlW7w8vktHrEHUgoxxFPnp38ipNervOh0b0msaUsqF1dPCzh2LMeXLGOU1xjOTSa6EqtWtaUJ1ISzu9Ss4pattt9u1ac27hUu47SSd20nPQ+R9ZqfVk+nHEYx/NHHXv/PY9D20o066Hhl1dFdF19Ja7ul2Btqrg7egznP1m6qlhPBX2FSTq1Y7m0un1OrtJoDw46fQaO+4DXCiy8swBLHwIuVA8I3McfP5ROG3EF3PLS4dZSuKiy4cL+cnRw3imr4Lr7tG93ep3bgZ3FcmsvW4U9CCB+88gnSm1kzuJU762jUcecr368rPc7OzP4nakLqDqilvdadrKgVCl7N6qASPLxftPadaazl5Nd5plvKUFSjty8PnPBe8M/Fap6Huv07oEsqq/psH3M4duhxgAIfuJsjc/DmS/QjVdFXjKnSqdm/iWPtk9Bwnt5w7VMqJcVsYgKtiMhJPQZ5j95nC4hJ4Ilxo91Ri5tJpd00/8/Qv9Nrareddldg/8HV/8GbVJPoyvqUalP8APFr3WDfMjWIAgCAIAgCAIAgCAIAgCAIAgCAIAMAQCMwCCYBgzwCKW3Z+RxAMmQQDU+mU+UA4tRwtG8hAPPa7sLpLW3NShbOcjKk+5B5zBwi3lo3wuq0I7YzaRW9puxH+s7nNjIKQQoChsg4z1/tmNSkp4ybrS+lbKSSzkqu3XZ7U6hqLqVzZQNvxBSQDlSPmDmYVqTlyiTpt9ChuhVXws8zfw/WWvqtZrlfvFpYLlRl327F+DkABzmrw54cpE78Zb7qdGh+XP6fqeUShiVAHN87eeOWSP/UzTt5wWjqpRlLybRYbwNBjzbWZ+iVD/wC57/w+Zgv/AGX6RRf9ntBZWwut0YVKNLfeLlL4ylTFCxDFSSdvkJshFrloh3NWnJKEJt5klh+/tk81pbdiNYLnS1GTu1VfiH5jv3eEj25+okfbHHqXHjVt23rF+b/Y/QP4f6m+3hums1OTYQ2C2dzJuOwn6fxLGju2LccbqXhfiZeEsLjp0z3+p6LM2kAmATAEAQBAEAQBAEAQBAEAQBmAIBEAZgGBMA1PZAOO/UYgFboONBNQ9bnCPtwfRsecA9MpBGRzgEwCCIBiVgGJrgGp9MD5QDlu4YjeQgFRruylFpy1SE4IyVGcH0PWeNJ9TONSUfys8zxP8OKXULXvqClmG1twycZJ3Z9BNUqEWsE2jqlxTk5Zy35lDZ+H+qpFvdXBg9bIFO5M7uRzjkeWZr/D4zhk16wqjjvj0eeCh13ZTU00ITQ7Wi1y/dg2eDau3OPQq33mudGSh6ky31SlOu8vEWl18+59t7L8QezQ0W3BkYUgWb1Knco2k4PrjP1kum24LJz97CELicYPKzxjyfJa025A9hMyMbw0A2QBAEAQBAEAQBAEAQBAMLmIVioywVio9TjkJ5LKTwerDayeX4fxYNWHLsbSfMnm2emP2xONhd11Uzl78/L29i5q2/OEvhPUq4PQg+xE7GM4y6MpmmiZkeGJgHLrdSKq2sboo549c4A+5mqtWjSpuo+iM6dN1JKK7nINQWClgBuHLac/PEr7PUvHmoyjjPT5G6rQUc4fQrtfbgGWpGPKaq3Lt9IBZ8K7Q204XO9PQ+XsYB6rQdoqLcDdsb0blALVLFPMEH2gGUAQBAIxAIKwDE1iAYNpx6CAceruopGXYA+g5kwDzXFeNm8itRtr3DI825+cAudJqcwCyrsgHbAEAQBAEAQBAEAQDhTiaMTtDFQcFhjH055MrJarRU3Hl479iQ7aSXJ2K2Rkcweksk01lEdrHDKnjXFO721ow7xjzxgkD0A9TK3U7irSprwerf6GVrWtZV/BnNbn0WfueYdkFr2MhNoY7t3Igj1HrOWrTrOf93qdHCCcEoPj0PSdntSbUVyMZ345Y5DpLfR3Lxce/wCxVXsFFtL0LkzpSvODi+rFVR67nyiYODkg8/pIV/dq2pOT6vhe5ItqLqzx2RQafh4FZ7xm2EAEZOX9/U5nH03U5ab5+vy7ltUqrdiK5+x1aNagxwXBVT4bDjZ68j0lxpMacK8lNYkl37eZCvJT8Pc8Y80a9WodcqQwPQggg/WdJGSksorIyjJbovK9DynE6SrbvI9flPTI5A8AzFkA69Pr7E+B2X2MAs9P2m1C/mDe4gHdV2uf81YPsYB0r2uHnWfuIBn/APrU/wC233EAwbtaPKo/UiAc9vaq0/Cqj7mAV+p45e/VyP7eUArbLSeZJPvzgGFbZZfeAem4eTygF1SeUAtYAgCAIAgCAIAgGrU2qiM7clVST7fKYVJxhFyl0RlGLk0l1Z894NxqzvE0hXunsLbO8IC4HTxdM9OU5CFtKrNqlJYb7+pe1lFLdNcpdiy03aNncadwaK036e3me8UgFc7h8Jzg8vWdRT/tpU+yWD57c61P8b4dRbYNvPz9SjKtTawFned3YSlnLLAHKk+p9faYySzwc1cyjRunKhLOHwztt1q6jVgAKjXBSwLfpUBmEqdUt6ck62cPg7rRNfu7qtGlGn/bSeX5Pr19+iPVcHuUWGpMbErwvzwRmYaNUj40oen78l9dQl4anLq2XE6UrzxvabiIXWKjHCpWmM+rEk/sBOZ1vdKqorsi60+C8Fvuzm46w1NdapY1RrdLFZXKjI+Q+Ln9pXUruMF+XMu3PT/JquLKtODjCW3PpyUOisuF76V1e9rMsWrFhOD1JLAfU5Ikh0J18VaXLaKS1So79Ou/ijLv7/zOT2PBdFs04U7urYDrtwM+n8mdDpymrdKaafqZU7WFqvChLcl7GnXaDcDyk42HmdbwtkOV5j09PaAV+4jkeR+cAzWyAZrZANgeAZh4BkHgDfABeAYl4BjuJ5DmYBZ8O0JzuPX/ABAPR6SjEAs6k5QCygCAIAgCARAEAQDy3bLjQ09mkrIzW7s9p/SByTPyyT9pT6vLNNU116++CfY08uUvkcXEeA16pLrFsVbSv9HJ8O0rzXHqT5jn0lZY0qNSnLdLa08/IkzuKlNpbcrDyefbSX1It2oFpLLWru6jIx4VNhHuF3H0EuadaNTiLzg+bazb3txN1qlHalnp5fqTNhzRimlWy2okHchO3Gc8+v06SBqKXgN5w/XudV/SV3Wo3myMXKEuuO3k/l+56jRf0NQASSMVuuf0uAD9jmV0ErS7pyj+VpfpLr9T6RUfjUX58/Q9VunXFGeR7QWql1t5VXFPdMA3MErg4+85XUK2L9SjzjBZOo6NjKXfEjg4Hqxq7LbXSquioZCIiqM9ck9Tiabq4dV9El6EHTrivNSqzfHRfdnVou29G4Viq3ugAFcAZJPXwemenOW9te0qEI0scL7kCrqMJVG30PWciAfXnzlznJLNNlOYBx3aIHygFVq+DK3VcwCn1HZ8j4SR+8A4rOE2r5A/tANR0to6ofpzgDu3/S32MAkK36W+xgGYqc/lP2gG1NFYfy494B1U8HY9T9oBa6ThIXygFrRpMQDvqpgHQqQDqgCAIBEAQBAEAjMA8N2wp76+1cfDUij3ILfzOX1eti5XokXunxxR92c/4e13WpdXc7L3BUV4AyVOepPpibLewo3LclJr0RpuqsqeMrOT2h0FZR62BdbFKPvO7IPl8pd0LSlQzsXUq603VW2XQ8dd2Zvrqvbep7kOauRc2qvMZAPI49+c98Hqzj5/0805zzws4S7mvQasNTUQi7VtO2xQBvyrZBPmRgSn1hP8Os9mX39HSqOnUpyhhJdemf8Ao7ON34/0jDGWrdD9MEfzIl6oztaMs84OstP92pHtkz1HaTopSwrsAHdgnc3/AJEdJhW1SrWW1Pal68v+ehWwdOlOSqcNPy7FNrzfqhtK7K85Fa7ct/eTyxK+FSO5JPnzfCNFzdKqtiXHr3MNNwO19yLvqDeGwP4Vx7j4vp95ZUdPuZ1NsljHf+dSJPx9rhCeE+3Ys9J2XNNtdlV4wpUnfWMgjrtx5EestlpeycZQn0+pGVjtknGXQ9ctktiwMwYA2wDE1CAa20wPlANL6IHygGpuHL6QDWeGL6QCP9rX0gGa8NHpANi6AekA3ppB6QDctAgGxa4BsCwDMLANkAQCIAgEQBmARmAQTAKHiunBvOf+pV+65H/E5fWqeK8Zea+xaWlRql7P7mnsyNjMvTwf4OP5mWhT/uzXp9n/AJNmpcxT9S+Z50xTlNX2n0bb8XrhOZJyN3zX9X0kVXtB5+LoTJWFwsfD1POcR7T16qxa0VlSti29+QOQQOXlKTVLtV4KMFxksba2/DvM5LLXQq9S5uINbgbWODgN8pSRxTb3LqYyqSjNuJY6d8BVY7n2+EZAJ9cAyNJZeVwiOqUNzbXLOlUH/UOR5IDlR7nq3+J1Om6RQUVVk97+hW1IR38LB0f7h6ToPQ8N9OrJgFjRbAO2t4BuUwDYIBliANsAbIA7uANkAbIBOyATtgEhYBOIBOIAgEwBAIzAIzAOfXayuitrbG2ovXzJJ6ADzJmupUjTi5y6IzhCU5KMepQ/75qL8mita6x+ezxE+w6f5lBcaxN/7Uf1LKNjTp48V8+SHC9c9+4vc3hJACkJ0OOeJB/8hcTl8U8e3BsrUIU18MC50mp3hs8yrFSfXpznQ6defiIYf5l9fUra9LY15Mr+OXhH07eebB9MLn+PvIOupbIS75ZKsIuSnH0RxcKvAtJyADvHM488/wASv0WWLr3T/Zkm9g/Bx34Kbtj29GjsfTVVb71A3GwEIoIB5fq5H2nSV67hwlye6ZpKulvnPC8l1/wfO24wp+GsBmYkqAqKM+YxyEopUJSk3JnSRsnBYzwjvS4hdxJTI54b/jrIzhl4XJDqQh1ljC8yx4Hpw757woB4hs5lx58+gEl2trTuJONR/IgajUdOnlRznv5F/d3eNu0HnnJ5nPru65l5GzoRp+GorBz3iSznJq3+Q5Aek3whGC2xWEYNt9ToopJmQLLTUwCyorgHdUsA6UEA2rAMxAJAgE4gE4gDEAYgDEAnEAYgDEAQBAIgCAQYBiTAPE/inrK001KMxDvaSgAPPapySfL4h95A1BNwSXmibZPE235FQOIaheFUPQCxAqLgDcdn5+U5qnGLuHCf5clhUSXxLrg9XqOEU7t1Zar1FZAB+h6H5zo62l21VptY9iuhfVYrD59yFvr07LWXCq58GW8QY/5BkC4tZ2cvGo/l+3+H9D1Vo1/hk/i+/sVPG7mNwBOQieHnn4jzx9hMLqNbUdroQbx19G/Uyp31rp6/1FRRcnxnrwef4jp7NVU9AKojMGDjLEYOQNvLz+clw0iMKviKXbpgk0NXdNqe3Pz6o8r2l0GvQKdS73VJyR9xdVz5HPNT06zbWhOP5uUdFp11aVW/BSjJ9UbeCdnF1VBfNlLhhtdgHrtB67VwDy9cmZ0qCnHlYZFv9Vna10oyUl5eXzPVcN4fTpFATLMPzvzP0H5R8hJVOhCHKXJzd3fVbmWZcLyRrCorEoiqW6lRjMzVOKeUuSNKpOSw3wbawTMzAsNNp4BaaeiAWFNMA7K64B0IsA3KsAzAgGYgEwCYAgEwBAEAmAIAgCAIBgYBBMAxzAMXbEA8r2w4MmtrCuSChJQj8pmE6cZrDM4TcHlHH2HraittJZgtUxNTfqQ9Pr1E5u+tvAq7uql9/L5k5VfEhny4NGt7REvcio9eMqpwCVYcicZ6ZnRadb1fATlJPPT2OYvtaoUqkqe1prjt1PPjTs3jtLWPnmcFiT5YHlLjYksNHITuqlSpmMnn1f7nbXWWwrVvnkVG7r7kHAmCqU9r7Eh6ZfKrF7dzfnyvmX+i0gwuQAcDO3oJAljLwdxRU1Tip4zjt0+RZJo1ZSrKGVhghgGBHoR5zw3JtPKKLj1JoYAfAwyny9RB4+SlJLQDoo02YBZafSwCy0+nxALGqmAdddcA3qsA2KsA2AQDICASIBlAAgEwBAJgCAIAgCAIAgGomAYM0AnoIBz3NAPE9pe11VDGtFNtinDgHaq+ozjmZYW+nVKsdzeEW1ppFWvHfJ4i+nqea1naasPVeGdNocMnNTlgMHI5EDB+801NLc57asd0Vz6ZK+8sL7ZKnaSSn55XTuvR9DgHaYWWZU4BPIFc59zN7jOksQj8K8jk6mhQ3OFxVzVfVrnn37nJ2k7VXVoq0hULDDN1I9hN9rJVng1Uv6ehSe6tLJTajtXq7axWG7oYw5r5Fvr5fST7bS6anvlyXbrbY7Y8JHd2d7VarSbR3veVgg92+W5eYDEZGZKuNLjXf5MPzMqdeMI5csnsF/Edmf8ApVIEwPDaW3Zx4vEORH0kRaAoR/uS581/8JFGvCpwup6Di+rbUaPSXWV909hZwuSfCQcHn6jBnPV4QhUcYPKRuKzT05moFpp9PALGnTwDuqpgHVXXAN6rANgWAZgQDIQCYBMAmAIBIgEwBAEAQBAEAQBAOdmgHNdbjnAN2vtZK7HRDYyozKoIBcgZCg/OZRSbSfQygk5JSeEfJeIdrtZZdv3Gnu3OKgpUKR5ODzY8/OdPQ0+2dLjnPfv8vI7W20mzlRxH4s9+/wAvIp+J6l9Q5vapNx+Lu12bj6nrk/ObaVtGjHbDn3ZU3txa2tOpZW1woVsf85dPn0Tx+hzik2LlkKk+TYM9UHNfEsHyupJ0arSnnHdPr8+5XstQYrkgr18JwJDqqlnZN9SbThdbVWis/UqdZVvsZlyQeXiPp6SfaW7pxSS4OmpaVXq0VObxN/z9TD/TlSA2ASN2MqQQemMSbat1G8vGOxW3dHwXtaefoSG98euOQ+skK7oKp4W74iL4c9u7HB6DsrwdtWXFJXfWpayy0FlQeQGPU8se8rNRu42yy3uZZ2ijsylhnp+F6a9M984bOAoUuwGPPnOcvryFxt2xxgknodGkrgXOmrgHfVXAOlEgG5VgGwCAZAQDICAZAQCRAJgCATAEAmAIAgCAIAgCAIBw2vAK3V28iPWAcVetbV6WzSi3ubypRXOf45/KbKNRU5qTWcG63qqlVjNrOOxQVfh0wWx9RdvtI/pd1uVUPqcnxSwq6rUlNOHCXYsrvWq9V/2nswjy91VtTOlqqvd+h+WenlLq2uHWp72sI+Z31DZWcXPdJ9fd+pw0cXpcZyR7qZkrmnnGeTKrpV1SfMTg4nq+8O1fgB5n9Rk2hSc3vfQ63+mtInS/1FXhvhI4iAJO2pHYYPW9h+yWm4mtpsezdUyghGUDBGR5TnNXvatGqlTaw0U+oz528Nfqe+1HZ7hunp7pkUrjG0DmfrOYcm3nuVhT2XIid1RWtNQ/KoA3f3esNtvLPEjjY8x7zw9LnQp0gF1p1gHdWsA3qIBtAgGQEAyAgGUAmATAEAmAIBMAQBAEAQBAEAQBAKq9oBUa5+sA81Y2HOOXPMAtdF2hurGCd6/OAcXEdLodXaLrUsV+W7aeTY6ZmyNapGOxPg0yoU5S3uPJ26/TcPu070jwFkKqxUHaccj84pVHTnGa6p5JEJuElJdjw/F+ytVVW6i63UXbhkbURceeB9vOX9trk5Vl43EfQsqWoSc/j6G/slw5KjY+q0tVhO3uxYA5X15dB5SNqmoxrTXgtrzNV3dKo1sPVNxZgNtapSvpUip/gSmbb6kB8nBZYSckkn5854DUzQDLTJub2gHotFV0gFtQkA7EWAblEAzAgGQEAkCATAJgEwBAJgCATAEAQBAEAQBAEAQCpvEAqdYnWAeb19ZVs+RgHOGgGQaATugEZgDMAgtAMS0AmusucCAXeg0WMQC609OIB31JAOhFgGwCAZAQDKASBAEAmAIBMAQBAJgCAIAgCAIAgEwBAKy1YBw6iqAVGs0mcwClv0TL05iAcxyOsAboA3QBugErWzdAYB26fhpPxftALjS6ADygFpRp8QDsrrgG9UgG0CAZAQDLEAkQBAJgCATAEAQCYAgCAIAgCABAEAQBAOR1gHPZXAOW3TwDjt0efKAcdvDwfKAc7cKX0gGI4SvpAN1fCwPIfaAdlXDwPL9oB2VaQDygHVXRAOhK4BtVYBmFgGWIBIEAkQCYAgEwBAEAQCYAgCAIAgCAIAgCAIAgGkiAa2WAa2rgGs1QDW1EAx/00ADTwDNdPAM1pgGxa4BsCwDMLAJAgGWIBOIAgEwBAJgCAIBMAQBAEAQBAEAQBAEAQBAEA1mARAMTAMSIBBEAjEAYgEgQCQIBkIBIgEwCYBMAmAIAEAmAIAEAmAIAgCAIAgCAIAgCAIAgCAIB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0" descr="data:image/jpeg;base64,/9j/4AAQSkZJRgABAQAAAQABAAD/2wCEAAkGBxAPDw8PEBAQEBAPDw8PDxUPDw8PFhAUFRUWFhQWFBQYHCggGBolHBQUITEhJikrLi4uFx8zODMsNygtLisBCgoKDg0OGxAQGzgkHyQvLDQ3OC0sLzAwLC0sNC8vLDQvLTQtLCwsLCwsLCwsLCwsLCwsLCwsLCwsLCwsLCwsLP/AABEIALsBDgMBEQACEQEDEQH/xAAcAAEAAgMBAQEAAAAAAAAAAAAAAQUCAwQGBwj/xAA4EAACAgECAwYEBQMDBQEAAAABAgADEQQSBSExBhMiQVFxMmGBkQdCUqHBI3KxFBXRQ1NiwtIW/8QAGwEBAAIDAQEAAAAAAAAAAAAAAAQFAgMGAQf/xAA1EQACAQMDAgQEBQMEAwAAAAAAAQIDBBEFEiExQRNRYXEigaGxFDKRwfAGI+EkM0LxFTTR/9oADAMBAAIRAxEAPwD7ZAEAQBAEAQBAEAQBAEAQBAEAQBAEAQBAEAQBAEAQBAEAQBAEAQBAEAQBAEAQBAEAQBAEAQBAEAQBAEAQBAEAQBAEAQAxAGTyA655QFz0Ma7VYZVgwPQqQw+4niaZ7KLi8SWDKenggCAIAgCAIAgCAIAgCAIAgCAIAgCAIAgCAIAgCAIAgCAIAgCAIAgHy78cuJW11aWhGKpcbnswcbtmwKD8vETIty+Ei90SCzOp3WMfUp9fwXX8Gr1zUapDpwtQ5WYtyxUqxQfCeoznmJrdJ008PgmwvoXsqaqRzJN9Vx6m+7t1r9LoOFurrZZqRqDYbVDbttgVB7YMydSajHDNMLS2qVaznHhYxh4xxyW2r/FypNQa107WVIdrPv2knoSq46cjjJnsrlp8Lg10dDjOHxVMSfbHHzZe0fiVwxm298y8lIZq2xzAOMj0ziZ/ioZ5Iq0S6cd0cP58nouG8W0+qDNRdXaFxu2MDtznGR5dD9pujOMlmLIFe1rUGo1YtNnaDnpMjQ1gQBAEAQBAEAQBAEAQBAEAQBAEAQBAEAQBAEAQBAEAQCMwCMwDxn4icBbiNKVoFV6n3ozAnqMMpx5Hl9hNVWnvWCbY3jtam7GUz53d2O1oTUvezWWNWBXtsZt5XGN+eZwq4AmlW7w8vktHrEHUgoxxFPnp38ipNervOh0b0msaUsqF1dPCzh2LMeXLGOU1xjOTSa6EqtWtaUJ1ISzu9Ss4pattt9u1ac27hUu47SSd20nPQ+R9ZqfVk+nHEYx/NHHXv/PY9D20o066Hhl1dFdF19Ja7ul2Btqrg7egznP1m6qlhPBX2FSTq1Y7m0un1OrtJoDw46fQaO+4DXCiy8swBLHwIuVA8I3McfP5ROG3EF3PLS4dZSuKiy4cL+cnRw3imr4Lr7tG93ep3bgZ3FcmsvW4U9CCB+88gnSm1kzuJU762jUcecr368rPc7OzP4nakLqDqilvdadrKgVCl7N6qASPLxftPadaazl5Nd5plvKUFSjty8PnPBe8M/Fap6Huv07oEsqq/psH3M4duhxgAIfuJsjc/DmS/QjVdFXjKnSqdm/iWPtk9Bwnt5w7VMqJcVsYgKtiMhJPQZ5j95nC4hJ4Ilxo91Ri5tJpd00/8/Qv9Nrareddldg/8HV/8GbVJPoyvqUalP8APFr3WDfMjWIAgCAIAgCAIAgCAIAgCAIAgCAIAMAQCMwCCYBgzwCKW3Z+RxAMmQQDU+mU+UA4tRwtG8hAPPa7sLpLW3NShbOcjKk+5B5zBwi3lo3wuq0I7YzaRW9puxH+s7nNjIKQQoChsg4z1/tmNSkp4ybrS+lbKSSzkqu3XZ7U6hqLqVzZQNvxBSQDlSPmDmYVqTlyiTpt9ChuhVXws8zfw/WWvqtZrlfvFpYLlRl327F+DkABzmrw54cpE78Zb7qdGh+XP6fqeUShiVAHN87eeOWSP/UzTt5wWjqpRlLybRYbwNBjzbWZ+iVD/wC57/w+Zgv/AGX6RRf9ntBZWwut0YVKNLfeLlL4ylTFCxDFSSdvkJshFrloh3NWnJKEJt5klh+/tk81pbdiNYLnS1GTu1VfiH5jv3eEj25+okfbHHqXHjVt23rF+b/Y/QP4f6m+3hums1OTYQ2C2dzJuOwn6fxLGju2LccbqXhfiZeEsLjp0z3+p6LM2kAmATAEAQBAEAQBAEAQBAEAQBmAIBEAZgGBMA1PZAOO/UYgFboONBNQ9bnCPtwfRsecA9MpBGRzgEwCCIBiVgGJrgGp9MD5QDlu4YjeQgFRruylFpy1SE4IyVGcH0PWeNJ9TONSUfys8zxP8OKXULXvqClmG1twycZJ3Z9BNUqEWsE2jqlxTk5Zy35lDZ+H+qpFvdXBg9bIFO5M7uRzjkeWZr/D4zhk16wqjjvj0eeCh13ZTU00ITQ7Wi1y/dg2eDau3OPQq33mudGSh6ky31SlOu8vEWl18+59t7L8QezQ0W3BkYUgWb1Knco2k4PrjP1kum24LJz97CELicYPKzxjyfJa025A9hMyMbw0A2QBAEAQBAEAQBAEAQBAMLmIVioywVio9TjkJ5LKTwerDayeX4fxYNWHLsbSfMnm2emP2xONhd11Uzl78/L29i5q2/OEvhPUq4PQg+xE7GM4y6MpmmiZkeGJgHLrdSKq2sboo549c4A+5mqtWjSpuo+iM6dN1JKK7nINQWClgBuHLac/PEr7PUvHmoyjjPT5G6rQUc4fQrtfbgGWpGPKaq3Lt9IBZ8K7Q204XO9PQ+XsYB6rQdoqLcDdsb0blALVLFPMEH2gGUAQBAIxAIKwDE1iAYNpx6CAceruopGXYA+g5kwDzXFeNm8itRtr3DI825+cAudJqcwCyrsgHbAEAQBAEAQBAEAQDhTiaMTtDFQcFhjH055MrJarRU3Hl479iQ7aSXJ2K2Rkcweksk01lEdrHDKnjXFO721ow7xjzxgkD0A9TK3U7irSprwerf6GVrWtZV/BnNbn0WfueYdkFr2MhNoY7t3Igj1HrOWrTrOf93qdHCCcEoPj0PSdntSbUVyMZ345Y5DpLfR3Lxce/wCxVXsFFtL0LkzpSvODi+rFVR67nyiYODkg8/pIV/dq2pOT6vhe5ItqLqzx2RQafh4FZ7xm2EAEZOX9/U5nH03U5ab5+vy7ltUqrdiK5+x1aNagxwXBVT4bDjZ68j0lxpMacK8lNYkl37eZCvJT8Pc8Y80a9WodcqQwPQggg/WdJGSksorIyjJbovK9DynE6SrbvI9flPTI5A8AzFkA69Pr7E+B2X2MAs9P2m1C/mDe4gHdV2uf81YPsYB0r2uHnWfuIBn/APrU/wC233EAwbtaPKo/UiAc9vaq0/Cqj7mAV+p45e/VyP7eUArbLSeZJPvzgGFbZZfeAem4eTygF1SeUAtYAgCAIAgCAIAgGrU2qiM7clVST7fKYVJxhFyl0RlGLk0l1Z894NxqzvE0hXunsLbO8IC4HTxdM9OU5CFtKrNqlJYb7+pe1lFLdNcpdiy03aNncadwaK036e3me8UgFc7h8Jzg8vWdRT/tpU+yWD57c61P8b4dRbYNvPz9SjKtTawFned3YSlnLLAHKk+p9faYySzwc1cyjRunKhLOHwztt1q6jVgAKjXBSwLfpUBmEqdUt6ck62cPg7rRNfu7qtGlGn/bSeX5Pr19+iPVcHuUWGpMbErwvzwRmYaNUj40oen78l9dQl4anLq2XE6UrzxvabiIXWKjHCpWmM+rEk/sBOZ1vdKqorsi60+C8Fvuzm46w1NdapY1RrdLFZXKjI+Q+Ln9pXUruMF+XMu3PT/JquLKtODjCW3PpyUOisuF76V1e9rMsWrFhOD1JLAfU5Ikh0J18VaXLaKS1So79Ou/ijLv7/zOT2PBdFs04U7urYDrtwM+n8mdDpymrdKaafqZU7WFqvChLcl7GnXaDcDyk42HmdbwtkOV5j09PaAV+4jkeR+cAzWyAZrZANgeAZh4BkHgDfABeAYl4BjuJ5DmYBZ8O0JzuPX/ABAPR6SjEAs6k5QCygCAIAgCARAEAQDy3bLjQ09mkrIzW7s9p/SByTPyyT9pT6vLNNU116++CfY08uUvkcXEeA16pLrFsVbSv9HJ8O0rzXHqT5jn0lZY0qNSnLdLa08/IkzuKlNpbcrDyefbSX1It2oFpLLWru6jIx4VNhHuF3H0EuadaNTiLzg+bazb3txN1qlHalnp5fqTNhzRimlWy2okHchO3Gc8+v06SBqKXgN5w/XudV/SV3Wo3myMXKEuuO3k/l+56jRf0NQASSMVuuf0uAD9jmV0ErS7pyj+VpfpLr9T6RUfjUX58/Q9VunXFGeR7QWql1t5VXFPdMA3MErg4+85XUK2L9SjzjBZOo6NjKXfEjg4Hqxq7LbXSquioZCIiqM9ck9Tiabq4dV9El6EHTrivNSqzfHRfdnVou29G4Viq3ugAFcAZJPXwemenOW9te0qEI0scL7kCrqMJVG30PWciAfXnzlznJLNNlOYBx3aIHygFVq+DK3VcwCn1HZ8j4SR+8A4rOE2r5A/tANR0to6ofpzgDu3/S32MAkK36W+xgGYqc/lP2gG1NFYfy494B1U8HY9T9oBa6ThIXygFrRpMQDvqpgHQqQDqgCAIBEAQBAEAjMA8N2wp76+1cfDUij3ILfzOX1eti5XokXunxxR92c/4e13WpdXc7L3BUV4AyVOepPpibLewo3LclJr0RpuqsqeMrOT2h0FZR62BdbFKPvO7IPl8pd0LSlQzsXUq603VW2XQ8dd2Zvrqvbep7kOauRc2qvMZAPI49+c98Hqzj5/0805zzws4S7mvQasNTUQi7VtO2xQBvyrZBPmRgSn1hP8Os9mX39HSqOnUpyhhJdemf8Ao7ON34/0jDGWrdD9MEfzIl6oztaMs84OstP92pHtkz1HaTopSwrsAHdgnc3/AJEdJhW1SrWW1Pal68v+ehWwdOlOSqcNPy7FNrzfqhtK7K85Fa7ct/eTyxK+FSO5JPnzfCNFzdKqtiXHr3MNNwO19yLvqDeGwP4Vx7j4vp95ZUdPuZ1NsljHf+dSJPx9rhCeE+3Ys9J2XNNtdlV4wpUnfWMgjrtx5EestlpeycZQn0+pGVjtknGXQ9ctktiwMwYA2wDE1CAa20wPlANL6IHygGpuHL6QDWeGL6QCP9rX0gGa8NHpANi6AekA3ppB6QDctAgGxa4BsCwDMLANkAQCIAgEQBmARmAQTAKHiunBvOf+pV+65H/E5fWqeK8Zea+xaWlRql7P7mnsyNjMvTwf4OP5mWhT/uzXp9n/AJNmpcxT9S+Z50xTlNX2n0bb8XrhOZJyN3zX9X0kVXtB5+LoTJWFwsfD1POcR7T16qxa0VlSti29+QOQQOXlKTVLtV4KMFxksba2/DvM5LLXQq9S5uINbgbWODgN8pSRxTb3LqYyqSjNuJY6d8BVY7n2+EZAJ9cAyNJZeVwiOqUNzbXLOlUH/UOR5IDlR7nq3+J1Om6RQUVVk97+hW1IR38LB0f7h6ToPQ8N9OrJgFjRbAO2t4BuUwDYIBliANsAbIA7uANkAbIBOyATtgEhYBOIBOIAgEwBAIzAIzAOfXayuitrbG2ovXzJJ6ADzJmupUjTi5y6IzhCU5KMepQ/75qL8mita6x+ezxE+w6f5lBcaxN/7Uf1LKNjTp48V8+SHC9c9+4vc3hJACkJ0OOeJB/8hcTl8U8e3BsrUIU18MC50mp3hs8yrFSfXpznQ6defiIYf5l9fUra9LY15Mr+OXhH07eebB9MLn+PvIOupbIS75ZKsIuSnH0RxcKvAtJyADvHM488/wASv0WWLr3T/Zkm9g/Bx34Kbtj29GjsfTVVb71A3GwEIoIB5fq5H2nSV67hwlye6ZpKulvnPC8l1/wfO24wp+GsBmYkqAqKM+YxyEopUJSk3JnSRsnBYzwjvS4hdxJTI54b/jrIzhl4XJDqQh1ljC8yx4Hpw757woB4hs5lx58+gEl2trTuJONR/IgajUdOnlRznv5F/d3eNu0HnnJ5nPru65l5GzoRp+GorBz3iSznJq3+Q5Aek3whGC2xWEYNt9ToopJmQLLTUwCyorgHdUsA6UEA2rAMxAJAgE4gE4gDEAYgDEAnEAYgDEAQBAIgCAQYBiTAPE/inrK001KMxDvaSgAPPapySfL4h95A1BNwSXmibZPE235FQOIaheFUPQCxAqLgDcdn5+U5qnGLuHCf5clhUSXxLrg9XqOEU7t1Zar1FZAB+h6H5zo62l21VptY9iuhfVYrD59yFvr07LWXCq58GW8QY/5BkC4tZ2cvGo/l+3+H9D1Vo1/hk/i+/sVPG7mNwBOQieHnn4jzx9hMLqNbUdroQbx19G/Uyp31rp6/1FRRcnxnrwef4jp7NVU9AKojMGDjLEYOQNvLz+clw0iMKviKXbpgk0NXdNqe3Pz6o8r2l0GvQKdS73VJyR9xdVz5HPNT06zbWhOP5uUdFp11aVW/BSjJ9UbeCdnF1VBfNlLhhtdgHrtB67VwDy9cmZ0qCnHlYZFv9Vna10oyUl5eXzPVcN4fTpFATLMPzvzP0H5R8hJVOhCHKXJzd3fVbmWZcLyRrCorEoiqW6lRjMzVOKeUuSNKpOSw3wbawTMzAsNNp4BaaeiAWFNMA7K64B0IsA3KsAzAgGYgEwCYAgEwBAEAmAIAgCAIBgYBBMAxzAMXbEA8r2w4MmtrCuSChJQj8pmE6cZrDM4TcHlHH2HraittJZgtUxNTfqQ9Pr1E5u+tvAq7uql9/L5k5VfEhny4NGt7REvcio9eMqpwCVYcicZ6ZnRadb1fATlJPPT2OYvtaoUqkqe1prjt1PPjTs3jtLWPnmcFiT5YHlLjYksNHITuqlSpmMnn1f7nbXWWwrVvnkVG7r7kHAmCqU9r7Eh6ZfKrF7dzfnyvmX+i0gwuQAcDO3oJAljLwdxRU1Tip4zjt0+RZJo1ZSrKGVhghgGBHoR5zw3JtPKKLj1JoYAfAwyny9RB4+SlJLQDoo02YBZafSwCy0+nxALGqmAdddcA3qsA2KsA2AQDICASIBlAAgEwBAJgCAIAgCAIAgGomAYM0AnoIBz3NAPE9pe11VDGtFNtinDgHaq+ozjmZYW+nVKsdzeEW1ppFWvHfJ4i+nqea1naasPVeGdNocMnNTlgMHI5EDB+801NLc57asd0Vz6ZK+8sL7ZKnaSSn55XTuvR9DgHaYWWZU4BPIFc59zN7jOksQj8K8jk6mhQ3OFxVzVfVrnn37nJ2k7VXVoq0hULDDN1I9hN9rJVng1Uv6ehSe6tLJTajtXq7axWG7oYw5r5Fvr5fST7bS6anvlyXbrbY7Y8JHd2d7VarSbR3veVgg92+W5eYDEZGZKuNLjXf5MPzMqdeMI5csnsF/Edmf8ApVIEwPDaW3Zx4vEORH0kRaAoR/uS581/8JFGvCpwup6Di+rbUaPSXWV909hZwuSfCQcHn6jBnPV4QhUcYPKRuKzT05moFpp9PALGnTwDuqpgHVXXAN6rANgWAZgQDIQCYBMAmAIBIgEwBAEAQBAEAQBAOdmgHNdbjnAN2vtZK7HRDYyozKoIBcgZCg/OZRSbSfQygk5JSeEfJeIdrtZZdv3Gnu3OKgpUKR5ODzY8/OdPQ0+2dLjnPfv8vI7W20mzlRxH4s9+/wAvIp+J6l9Q5vapNx+Lu12bj6nrk/ObaVtGjHbDn3ZU3txa2tOpZW1woVsf85dPn0Tx+hzik2LlkKk+TYM9UHNfEsHyupJ0arSnnHdPr8+5XstQYrkgr18JwJDqqlnZN9SbThdbVWis/UqdZVvsZlyQeXiPp6SfaW7pxSS4OmpaVXq0VObxN/z9TD/TlSA2ASN2MqQQemMSbat1G8vGOxW3dHwXtaefoSG98euOQ+skK7oKp4W74iL4c9u7HB6DsrwdtWXFJXfWpayy0FlQeQGPU8se8rNRu42yy3uZZ2ijsylhnp+F6a9M984bOAoUuwGPPnOcvryFxt2xxgknodGkrgXOmrgHfVXAOlEgG5VgGwCAZAQDICAZAQCRAJgCATAEAmAIAgCAIAgCAIBw2vAK3V28iPWAcVetbV6WzSi3ubypRXOf45/KbKNRU5qTWcG63qqlVjNrOOxQVfh0wWx9RdvtI/pd1uVUPqcnxSwq6rUlNOHCXYsrvWq9V/2nswjy91VtTOlqqvd+h+WenlLq2uHWp72sI+Z31DZWcXPdJ9fd+pw0cXpcZyR7qZkrmnnGeTKrpV1SfMTg4nq+8O1fgB5n9Rk2hSc3vfQ63+mtInS/1FXhvhI4iAJO2pHYYPW9h+yWm4mtpsezdUyghGUDBGR5TnNXvatGqlTaw0U+oz528Nfqe+1HZ7hunp7pkUrjG0DmfrOYcm3nuVhT2XIid1RWtNQ/KoA3f3esNtvLPEjjY8x7zw9LnQp0gF1p1gHdWsA3qIBtAgGQEAyAgGUAmATAEAmAIBMAQBAEAQBAEAQBAKq9oBUa5+sA81Y2HOOXPMAtdF2hurGCd6/OAcXEdLodXaLrUsV+W7aeTY6ZmyNapGOxPg0yoU5S3uPJ26/TcPu070jwFkKqxUHaccj84pVHTnGa6p5JEJuElJdjw/F+ytVVW6i63UXbhkbURceeB9vOX9trk5Vl43EfQsqWoSc/j6G/slw5KjY+q0tVhO3uxYA5X15dB5SNqmoxrTXgtrzNV3dKo1sPVNxZgNtapSvpUip/gSmbb6kB8nBZYSckkn5854DUzQDLTJub2gHotFV0gFtQkA7EWAblEAzAgGQEAkCATAJgEwBAJgCATAEAQBAEAQBAEAQCpvEAqdYnWAeb19ZVs+RgHOGgGQaATugEZgDMAgtAMS0AmusucCAXeg0WMQC609OIB31JAOhFgGwCAZAQDKASBAEAmAIBMAQBAJgCAIAgCAIAgEwBAKy1YBw6iqAVGs0mcwClv0TL05iAcxyOsAboA3QBugErWzdAYB26fhpPxftALjS6ADygFpRp8QDsrrgG9UgG0CAZAQDLEAkQBAJgCATAEAQCYAgCAIAgCABAEAQBAOR1gHPZXAOW3TwDjt0efKAcdvDwfKAc7cKX0gGI4SvpAN1fCwPIfaAdlXDwPL9oB2VaQDygHVXRAOhK4BtVYBmFgGWIBIEAkQCYAgEwBAEAQCYAgCAIAgCAIAgCAIAgGkiAa2WAa2rgGs1QDW1EAx/00ADTwDNdPAM1pgGxa4BsCwDMLAJAgGWIBOIAgEwBAJgCAIBMAQBAEAQBAEAQBAEAQBAEA1mARAMTAMSIBBEAjEAYgEgQCQIBkIBIgEwCYBMAmAIAEAmAIAEAmAIAgCAIAgCAIAgCAIAgCAIB/9k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467544" y="6337151"/>
            <a:ext cx="2133600" cy="365125"/>
          </a:xfrm>
        </p:spPr>
        <p:txBody>
          <a:bodyPr/>
          <a:lstStyle/>
          <a:p>
            <a:r>
              <a:rPr lang="en-US" sz="1800" dirty="0" smtClean="0"/>
              <a:t>27 June 2014</a:t>
            </a:r>
            <a:endParaRPr lang="en-IN" sz="1800" dirty="0"/>
          </a:p>
        </p:txBody>
      </p:sp>
      <p:sp>
        <p:nvSpPr>
          <p:cNvPr id="14" name="Date Placeholder 3"/>
          <p:cNvSpPr txBox="1">
            <a:spLocks/>
          </p:cNvSpPr>
          <p:nvPr/>
        </p:nvSpPr>
        <p:spPr>
          <a:xfrm>
            <a:off x="2989843" y="6398219"/>
            <a:ext cx="3600400" cy="2429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latin typeface="+mj-lt"/>
              </a:rPr>
              <a:t>SAARC Workshop, Kathmandu 2014</a:t>
            </a:r>
            <a:endParaRPr lang="en-IN" dirty="0">
              <a:latin typeface="+mj-lt"/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457200" y="2132856"/>
            <a:ext cx="3374806" cy="216024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IN" dirty="0" smtClean="0"/>
              <a:t>Have we made the transition from the business of power to the business of electricity?</a:t>
            </a:r>
            <a:endParaRPr lang="en-IN" dirty="0" smtClean="0"/>
          </a:p>
          <a:p>
            <a:endParaRPr lang="en-IN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AutoShape 2" descr="data:image/jpeg;base64,/9j/4AAQSkZJRgABAQAAAQABAAD/2wCEAAkGBxQTEhUUExQUFRUXGBoYGBcWFxQXGxcYGhgYGBsWHBoYHCggGBwlHBcXITEhJSksLi4uGh8zODMsNygtLisBCgoKDg0OGxAQGzQkICQsLC8sLC8sLCwsLCwsLC8sLCwsLCwsLCwsLCwsLCwsLCwsLCwsLCwsLCwsLCwsLCwsLP/AABEIALsBDQMBIgACEQEDEQH/xAAcAAACAgMBAQAAAAAAAAAAAAADBAIFAAEGBwj/xAA+EAABAwIDBQYEBQEHBQEAAAABAAIRAyExQVEEEmFxgZGhscHR8AUGEyIHMkLh8XIUFiMzUmKSQ1OCotKD/8QAGQEAAwEBAQAAAAAAAAAAAAAAAgMEAQAF/8QAMBEAAwABAwIDBAoDAAAAAAAAAAECEQMSIQQxBUFRImFxgRMUFTJCkaGxwdFS4fD/2gAMAwEAAhEDEQA/APFqQjqFMDBaAm+nuFuk2S0dUtjUaieqMwXNsMlFv5ieYhTblhKFsJEmNww6KW9r7yUDBdujrbKZKM0CbD+MkDCRtrIIJWbtyBM2MnAQRksBvfH98UUMN7XN87IWwjGgQIIJm8T1RKUYxMibz4FSDYF8B05nkptvDjhkOkSUtsNIxrbGYnP04otNsicLmMpJvPvRD3hh91756DsxTAZgLDkLgAD32JdMNEsIuJytcDVTpULgwXEeMHPH+FunSxgY+Gp1sjBmdtP2SXQaRo0h/pBOoMnppott3W2Ad2E9p9VgG9LQSLXdfj/CcpuGRkYXGPaEuqwGkL7osG3JjQCOKYawiAANch/KLJFpngBc9ik2mb7zN0ZDXjqDklOgkgFQE69MTwvaUMiBO6eUEnqE60FomI4acbG6mwFxkgDmh34NwIlmkDgMP2UXUgLmSeGHYn3U9APXmhmn/OS5Wdg5L5jnfGFm2HaqF7TovTNn+W21yXEjiAn6XyRRzVkeI6WnKlkt9NVPJ5F9M+4WfSK9k/udswxjuUP7rbLw7Qi+1tP0YH1N+p499MrPpn3C9i/ulsx07QsPyTs5wW/a2l6HfU36nju4dFohet1fw8pHBxCrdr/Dsj8rkyfE9F+YL6SzzRPblhyCuvifyjVpAmJAVUQey3YqVrRqLMPIv6OoftAFEsRHKBCNGMwRYDS6k0wtURGWIK2B2LmYjHvIwzTDWEAEjEDvQmGxPvmjMwEoKCRuid2XDE2RHYY8DxOZ5KNPDLIqVNsi8m1+J070DDRLZhnxtysi0b7xi2WOveVumewDv/gBTpmBF7N8ZnHkl0xiRGCSZMCDomIsNThOIEgIdM5aDev4nTkmG6844D/V3oKYSNsIExcgDG/ciMp33nOmwsIidYWUuWNuePcjNbIzxsMMLEpLYxI2NTc+COynm68YewhtpB0MDRA+4+xnKPTO89zQLC5PkEmmGiQa6MRGQGJ5owB3RqbXtA7VKnSgHEk91sAmmknvSKsPAJlOLep68EX6fE8hkpsGo8fFFbRnLy70p0FgXFPUEjXyhFNOfWB4YphtKMB3KLqJ/YDHrkg3ZOFjSAyt74LW7bE9E62nz99FjqObeoAbb31XbjhSiXMcHNN+Bg9hsV0mx/EdiI/xmPa7Mu3njpunDoFQOpnMcveSG+nrh2LKlV3OL/4iKRJdQOz/AExAkskzE3BbZE+HUg7/ALDv/wAx/wDKo2MApRqTxyA8V1Hy1sf2SlWsLuai52D4RSd+alRjUNjyTT/l7Zf+20cpHgqrZtsf/bzRDyKYpAlo/wBUm/YWq+qg6ntKD2pQms7u5V1vgmzjBzm8qjh4lVHxEUKQJ/tjG8KjqZ9HLlPxJ2+o6qKJMsbDogTMETOOZXC1mYqzR6N6iVVX6HO3PvLX5l+Zn1t5jYbTuCRMv43wBtbtXLPHhdNOH7oT8Isvb0YnTW2US23TyxbO8WQ54SmHNxGXHLGUu7iqUJZrPnZSqC3XxUBYjVTc0kn3lgtBJHsFhzyRvpyQMh5ITgBcZeSPJJ6T10S2w0iYdJMQBPsqW8JIHu4WNEAZWgIlAk3jH9ktjESi1hynPNEBFjMjGcveCi0ZZgd5n0RWgWzER29yW2GkSosx4ybx7zTDKYJkyfCOWeCizHDPs0CK2RFiSSLDik02MSJ0myYm8E4YacNQjtHLvx9haAgwIt4YeqMGkWFhqbWtdJqhiRgBu1uJAHABPUzu2HkJ4qNFm6BjYTJ94ov0zHMRpEmJ5qa6yGkbpCbeqYpsHZqt06IEAZYnE2480VrScO3QJFV6BGUWbwBgxjeRhwR20Y9+yiNYLZxne6KKZtrlfxSnRoJtPT1RGE8kdtLKMMSZjopinz55ckLZwo5h5e+akzZXOwE9i6T5Y+ENqvLnCWty1JXc0dmY0Q1rRyAVOh09a3KeCfV6habweV0PgdV5gADiSQO4FPN+Sqhxe2P9oc4+AXpgatwrZ8Of+X6f7J31j8ked/3NcQBEAYucQDrgFb7F8P8ApgNbgO9dYaS5T50+PNosNKkQarvtcR/02mxP9WgymdJTrdBsndT4D0+pq3hI5f4BtgqfE6zgZBa4DiGljQexsruH4Lyj4JtP9n2inUJO610O/pP2u7r8YXsTtma4AtIIIkEYEG4KR9E6ztGatKWsni/4iUD/AGkuMxAg8lx1Zi+kXfL1KpP1Gh0rnfif4WbNUJLC5nAG3ZdehoaeqoWZAetpt9zwV7MkvUbwXsPxL8KabBP13DnuHusuI+NfJtSkZpuFYXsAQ7/jJGuabPUQq208P3mOMrK5OPqDl7yQKo9lNVm+/fRAcYVssRSBRhOVlKmbWtJt76KL2/4nDyRKo/SNZCME2zAwMSj0/ttlafRCA3RAvJBRY16+iXQaJsHiY5+4RgY6eOaHRMnOxnqfG6KwSY9nVKoNEqbeOnXVHpNtr/EQh0rX1sjBuWeump70qmMSCUhnrB7MkxeSBa8A54G/koUxgMNPfNE2ewsLNnjnPU4pNMYhljcMsJTFJskWt7PqhtbeO3gEzSFgpaYxBWtsMUyLmYN4IEZewoUm3Ea36puk3838qemGbaIsMuI6Dx705SomL299iHslH7yT0zva/NONF4nhxsk0zTQp+SPTpQiUKcXi5TDWJTZwuKSk2idI802yh1RRSQ5NH/lXaQx5a4gb0RzGR5rsg1cX8J+E/VfeQ0Yrs6NENAAmBqZXueFq3L449Tzer27uO5IuAxKg7aW8TyBKKGBSDV623U8ml8m/5JOCj+K0q1UQypVYD/pY0d5IPeucd8jlxkl5nH8g9V6DCxS34ctR5um/++Y+eoqFiUcFS+QW/qk83+jV0Pw34TUo0xTpuDWDAEufHIuwHBXixbPhulPKb/P+jK6i67ladhqnGsRyEIT/AILvfmq1D/5EK3WiU36jo+ab+Lf9g/TX5fsinb8uURiCeZlMM+E0W4MCfJXGfOvz7S2GaYY99Yj7QWuazmXEfcP6Z6Ia6fp9NfdRqvVt4TZ43+KGwsp/EtobSAAJa6BkXMa53eSeq4smcRwVr8V2x9ao+rUJL3uLnHib9BwVa7FbD4HWK7tgcTO8JxgZcUwHbzg4Cxm+hwjsQseFzbNEpCSG6T6ptCkYdcge2SRZMMsYxsTa6WeN6+WYw4SmdnNgL2zz1QV2DnuEaIMT7OQ6ouzi3CT43vyt1QKgteLac7csU0yQIyAJ4gm9/BKrsMXcnGGQmSj0syhtyHDHob9g70VvfE++1IoagrW628sbJlthbMygsamaYn044pFMYgtCbg5nla3qnBlz80szwMeZTdLCdMVNbDQxRED3fNN02A8v4MJVrvJP0WRHvGJ8O5TUwxqlmcJ9cU3QaCfJKsIHnOicoYxrmkM4ZpM9+SYYxCpkdndgm6YQM02ynARAxTaEQNWGFn8u1Q0uac4jpNl0QXJbLsjnn7cs9F0Wx03tH3OLuceOK93wvXpTsc8ep53VRO7OefQdhYh75WSV7W9EYRJ7ZUrD/LZTd/U4t8vNHhZuJduqWFx8zU8HN7V8b2ymfu2YEf7CXd4nwTuwfHXvje2WuzjAI/8AYtPcrfcC3uhTzpa0vO/j34f8DHctfdNtqDj1WGoFGAsVG6l3aFEXP5qk+ZfgTNspGnUaAP0nNrsnDQq8Llznzh8y09joue4gug7jJu52QjTU5KPqKTXL5G6Wd3snzft1AteWnFstMagkJItuntpeXOJccTJPG58SknnW6bBRYq1tjOZHQDIojHRLhebAZhQBixiGjL3zWm4tOAv/AAnPkV2CReNfcJlog++1Bda+ufBHoi/K3ol12DlE2iDGUyZznBFnPTDnMQhtOuIBnpCM1pE8MEpjETudCY/lNDEaGOzBL0mwTwBHRMUsL558LlJoYgtM5jL+fUJpg/bs8EGgyTHaj0Tc8CO+3kp6YxB2TA1Av5p2k2I5JVgEAjMx6pmkIA4E9/sqexiDbPcAjXTMEDBWVNoHZfpPqUjaJGGXE+kp6mTLTkR5WMKezQ1MjeDcS4SJwgC8njbvVpREc0lTmLWOAPl2ptr9EijRprLJymL8ErSdhrimqbkBowwIgGCFTKMxywwvPg0bnGbqyC5nZq7mn7cdMZV1s+0Vc6feB3Fe10HUTt2NP5LP7Hm9RpPduHVi2x84iOzyUt4L2kl6kpFYpb3Ba3+C549TCDnRikKvxvZ241qf/IHwVjvlK7X8Op1f8ymx3EtE9uKTqb8ex+qYc7fxE9l2llQTTex4/wBrgfDBH+mq/ZPglCkQWUmNIwMSR1N0+RxWwqx7c8/EysZ4IvaF49+Kfy0W721MLnNJh4cS7dJwIJwbNoytC9hLQuO/FLbms2GowxNQta0aneDp6AEqXXnlV2HaFNVj1Pn+qPfEifJKuYSbZenBOVxlkZ6QLdxS9QToPPPzTYY+kV+/Jywv5qTGxGYiRzUH0wQJwzIytmpGodyRfdsfBUfAR8QmMcMYyI8kyw/dIORHVCbaN2+JnjaylTi5ym3AJdDEGa27QR16W5yiNODeQ4D0CxszfADxFj3KNF1p0G7HmlMNDtMzZFY0dNO71S1EQIzNuWKaBkW6c5wSKGoPSMGeHcj0s4x8Yk+qWpu6GYvwDfVGA6XF8I4A9vak0g0MyYEZHA8E+x4PAe/VIfqAPs3hM03S7gBjqIBBCnpZQaG3HdHKbczPmnGGzTynhhZKAyfeiY2a3EHJT12CH9leZg44nTTyTrHRbTzVWHAzpc49nmrKhcTrHgkUjR2mZghNU3YckhRdgfY94Jum+TnbsPJAzR5iM1KMcjhyEwv/AILTG7OZKtQuX2LbyziNFZ0vjLTjI7/Bex0XV6WnCl8M8/X0LdNot1iSp7fTP/Ub1keKZpneu1zTyv5r1o1lf3efmv7JXDXcKslR+mde791p9MxY3ykWTs16fsCSlZK57b9o25phtOm4atBd3Ez3KofV+KPmAW9KTfG6ivrdrw5f5DloZ/EvzO3laXGbN8E+IucHO2ks/wDJzv8A1jdK7DZWPa0B7g9wF3Bu7PGJMJmlq1q95aQNwp7PJjwYXhP4ju2n+0kbQ4HH6W7Zu5OQyORnMaQveHheX/jQ1oo0CAN8PcB/SRLvBqRrTi1gb09ctHkNXHlb33JWpjnhlzKcqj7jwE9iVcZvqB338ZTYY6ivHiQSOi1TMCNTj4KL3EC+kA63MHsKI5v2mRniO0RxVROGpHHIt/NHii0h2HDql2NBL8t4AaRrKNs7zDZu0SOIzB4gJVIOWGbMxj9sHIzEA+9ESmN4NjMEkG1wfVBZO6BY52xxnwntRWnEc47cO5LYxDJdInOe4X9UVl22xmR2QhU3SAddO9ZUJAO7jj017UhryGe8ZFaXGbYR2n9k6RjpvX56+CTZ9zW4YY/7ouO5FiGniZN84APklUkGhx1oOYI62gJikPtBxHfYi3iErSdJE8OhOXvVGZg6BaZt4qehiHQTvB4zG6Ryv6jsTrCR0HdIOCTpGLi4sefHsR6b/KOz9gpqCD0KgNVzTgWgjjEk+IVpsbYFs+eWCqg0Go10lpBOl5i3JPbO+DH+7LKUq+expZU33TDHeWKr6Z1CYpPBCS0aPMcjNekm1PdkZtURdYcNhyzeQGuGq3vLDgpet0dpcxwLTBHvqgOPvFC3lqeOUY1k7D4N8aFX7XQHjsPL0VwHLzJtWCC0wRcRqun2b5rp7v3y1wxgSDyjwXt9H4i0tuq/mefr9M08wdRK0uf/AL2bNEl5HDdd5BIbZ890Gzute8jgAO8r0H1+jjuIWhqPyOuJUSV5ttn4h1b7lJjQNSXeiodv+eNrfb6gZ/Q0DvMlIrr5f3UMXSX5nqvxf4vS2dhfVe1o44ngBiTyXhfzl8xnbau/G7Tbam047puXHiYHYEl8Q2t9Qlz3FzhiXOJ4YnmVXVcYGnkkqnbyyiNJafYTrnPn2QD6pZ4E4kZWGmKPVPgI7PSUGRJkDqqp7AUVgH3ED7gSP496IgBmBcHCfFBZgTEOF0Sj+VrhiJBHoqmToMy7jle3EH91uk77dS60e80KnP6SZy8xCLocPuB5ZeqBhoLTggXIIJzwOXRMgmRMAk9hQfzG8XAvxyWw4YmYSnyMQxu/cMiZwwNiVOmXENNv1MPA7vgUF8EEg4i05XhTo1HbpbuyN4ARjf8AVPVLa4DQWg/dBBbbe3hnGGGn7pxzvtDhcNOBzBx7EptFeC6MIjDAticNbhMsfDiCRuuFgRwkOB7kql5hr0G3Md+mMjfP2UzREOdFpOB6T1SFMbthgQHCDgTeybNQkOc286ZwpqT7DUOMqflym2GZOfgnKdTHVV9J35SMCLg6kJig+QQcR7BU1oNDu/YHlxvF03TrCQDnawwIEyq+mftiRhiRojNqOb+kXIkTA0JHvRJcmllvQd6+ABacMcU0yqkGuMC2A5mEZr87FKaOH2unh+6MxwjxSIqTHf8AyjMqgoWjR4P6KQdxSYfkb6DVTNRZg4K53Qc8UN7lA1Uu+sJJJwyueS1Iwk+rpGHRJvrENMx3gZfupVHkpHaXzJnOBbG+N8rI5RxN1WQOcpGvVue4C+qPVrQJguIIGmeJ0ySVVxAvj7802EYCqOtExiey6Sru99JPdKNVd3yOQA84Sdd+mg7SfRVQgWwNY4j3ePWEo93ePO3gEzU/fu9fBKVDeeEZDCfUKuEKoUqmwjL0t5oBhFfhxuhXOEdQqpEMq2y24Npyz4JhsSXC0HDIgoJaIBGBjtz8lNoIMA2PuFU+SdEtlJMviYMDmT6IlA7zSCCZdBg5TNuKC1kGMJOIytiiUw5rpGfjGKCgkNUnneH3SILYNjIwPYpj/ictDwQQTJiBMWxEjFFcDiBgbjzSmhqDVCIwjek2wmO7BTEtg70jdHdF+dkntFMkbzSRu3tiCYy5Jiu9zt0NNwYva3sIMdgsh9pE42MSeuIkLdEkbwgENblM3OnvBQ2p5cDeMvA+qm21WJLSRAiSLxfgl/hD8x1lZswLSIE2Eg/wmqJIAixBG8MZsRIPvJV1UEwQfuaTIdbmOFk20iYDjY87RPUKe54GJjtJzhvAhpAwiQYB9D3KVRxIBYYNjhxmPJL0ahlrhukFxa6JkI29bGZuEhrDGIsWVwSbeoRaRgRaJBHv3ik6dfCTBtfnxRmVYJBMRjEEQe8ZpFSEPMqgC9gJ1MXTDagNhiDnmq4vIOAOeltURzgdMszbQpTk0sRVyN1venWJ4hJ75zNjqpCrr5IMHFjTeMPHGFP6iRZX4T2IjautuCHBwya2iHUrRifenEoT6pFx+6W+pmZH7+C1I4LVraYTlJ0txSH1SQDjefFTq1QeXVLl9p7MoxKbMmG69bDmPX0SjnSST237BxW6r/fRAqv8fS9+qfEmMhWeCMfengkqtTsw8f3Raz7EC5OaVquk8pv199qpiQGyNV2vXoErUOOv8mPBFe/rJHZHql6juWMk6+5VEIVTA1vCIHvtSzqm7hefU+qNVfp7sPUpdzRmJVMrjkTTFGiWjPAdRl4Lf07xmL8UuWHAa96PVfJnAqlk6CCCDcRn4KdMWibHDgh72OHMDu6ogdhgCPVAw0SpkE43CK1zg4OaZBERnfNDLZJLYmRbrCJH3Dnhwm8JbDRNwu4i0weBAOCkXyWSPukk5GJsCgvZBgGCDngQVOo87zXEZfafEIcBZDtf9rgcAZBOUolaJpkkg7sWBvN8EBjDcZEc+IRGvlpa6LEAX4Rpqga5DTH61Ibsk5AB1zlYnuRs920wLZaH3KS2Vw+5pmLC8HWZabaYJr6gJacxaMOllPSa4Gp+Yai0gZxYmCRcHGeYTQdMWm5EixGY5pLZ3S1v2kOAMidbxxCnRqTG7IIMRnbJKqQkxxlSPzTkL3GJi3mm3ON4iI/NocuYVcXOkEXFw4EY6RoitABnM2mcQMPEpNSGmP06pgD1xwOKkxwBjsySlN4MQbiRcR/K2HSL3hKcm5H2O0Me+KI2ocI96qvkWkAwZHBH+oEDg3I+10XlbFU6gjSLpIETM8ryP2W9/PEjS3Yg2mjQ2s4RHPIcjioVqs5aSb+5SrnuOH2z1KEAZ74xuUShGDFWsLkuDcr5zlpKFUeYkWxub+KFWcCCJHK/bZBrVrtucTDZN8p4pkwY2adWiYib3MXMY9yU+qYEmTnHvgpVHOvvYnHqP3S5qddBhl3fuqZkBsyo65vMZYCw1SrzaOpjjdTc4ybgRPETIy6pd77X0nKTkOtgqJkW2ZVf780Co707/fYtPIxvOh98Sh1Ceke/fFOmRbZAugSgOd4lTebe+CEYzT5QpsUY2/vRTblOnh5oNN1wPeaI4e+1PYhMlvQRaRMnzR94GTPDvSheQRCYeftKFoJMJGBuCDlF1hacQ4y02nQxioCoYN/1DyRXn7uwd6DkPg3tW1va6SAb9gRnRG6JglzgNMoBRNvYL2/T6pPZXmByHgECw5TQTyqwGZU+xsEgg4HEY4cJTe9vs3gINpEQeYzS+0D7Ac9435gJmgP8Omczuz/yhLrGM+8Oe+PcbL4xF7XnTA8UTaKm7DiJab5T0myjhH9UdN5Bp/5fImOFygx5h58i0D2ktLTLSPYK08TBIkgyL9vcl6jiGSLQLIgMSc5SdvmHkYpvyndxi9nAzZFZVluF9Jv2pEHdBjJ3PF3HmUyMO3wQVIaYZ9ZwgtAxB+424oza98TB4Gx5pYC05x6KNBx7HR3IHKaNyPNqZZcUT6ts7ZgApZl231UpiwwmOiVtQQyyqMxunuPvipiugbOPfVaqvIkeiDas4NDuqxMkdTceqgHi27Ef6hF/RJb5AEcNM0TQ648bZ6o9mAchHVbfz0QH1b2i1hz5lbrWYDmTib+OCVqOP3cAmRKMbNVCBNzc9vsBLvq24ke8FImQScZPdA8FAflB4KhLAtsCW2gW7pkodR3W8W6e+i3tGaWc7uI8QnShdPBJ7z796AIb3e+eijNp1B8SoVXWTUhbZpzhHd+/JAqvAOZ/koj8Og8UEXTZQts//9k=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4" descr="data:image/jpeg;base64,/9j/4AAQSkZJRgABAQAAAQABAAD/2wCEAAkGBxQTEhUUExQUFRUXGBoYGBcWFxQXGxcYGhgYGBsWHBoYHCggGBwlHBcXITEhJSksLi4uGh8zODMsNygtLisBCgoKDg0OGxAQGzQkICQsLC8sLC8sLCwsLCwsLC8sLCwsLCwsLCwsLCwsLCwsLCwsLCwsLCwsLCwsLCwsLCwsLP/AABEIALsBDQMBIgACEQEDEQH/xAAcAAACAgMBAQAAAAAAAAAAAAADBAIFAAEGBwj/xAA+EAABAwIDBQYEBQEHBQEAAAABAAIRAyExQVEEEmFxgZGhscHR8AUGEyIHMkLh8XIUFiMzUmKSQ1OCotKD/8QAGQEAAwEBAQAAAAAAAAAAAAAAAgMEAQAF/8QAMBEAAwABAwIDBAoDAAAAAAAAAAECEQMSIQQxBUFRImFxgRMUFTJCkaGxwdFS4fD/2gAMAwEAAhEDEQA/APFqQjqFMDBaAm+nuFuk2S0dUtjUaieqMwXNsMlFv5ieYhTblhKFsJEmNww6KW9r7yUDBdujrbKZKM0CbD+MkDCRtrIIJWbtyBM2MnAQRksBvfH98UUMN7XN87IWwjGgQIIJm8T1RKUYxMibz4FSDYF8B05nkptvDjhkOkSUtsNIxrbGYnP04otNsicLmMpJvPvRD3hh91756DsxTAZgLDkLgAD32JdMNEsIuJytcDVTpULgwXEeMHPH+FunSxgY+Gp1sjBmdtP2SXQaRo0h/pBOoMnppott3W2Ad2E9p9VgG9LQSLXdfj/CcpuGRkYXGPaEuqwGkL7osG3JjQCOKYawiAANch/KLJFpngBc9ik2mb7zN0ZDXjqDklOgkgFQE69MTwvaUMiBO6eUEnqE60FomI4acbG6mwFxkgDmh34NwIlmkDgMP2UXUgLmSeGHYn3U9APXmhmn/OS5Wdg5L5jnfGFm2HaqF7TovTNn+W21yXEjiAn6XyRRzVkeI6WnKlkt9NVPJ5F9M+4WfSK9k/udswxjuUP7rbLw7Qi+1tP0YH1N+p499MrPpn3C9i/ulsx07QsPyTs5wW/a2l6HfU36nju4dFohet1fw8pHBxCrdr/Dsj8rkyfE9F+YL6SzzRPblhyCuvifyjVpAmJAVUQey3YqVrRqLMPIv6OoftAFEsRHKBCNGMwRYDS6k0wtURGWIK2B2LmYjHvIwzTDWEAEjEDvQmGxPvmjMwEoKCRuid2XDE2RHYY8DxOZ5KNPDLIqVNsi8m1+J070DDRLZhnxtysi0b7xi2WOveVumewDv/gBTpmBF7N8ZnHkl0xiRGCSZMCDomIsNThOIEgIdM5aDev4nTkmG6844D/V3oKYSNsIExcgDG/ciMp33nOmwsIidYWUuWNuePcjNbIzxsMMLEpLYxI2NTc+COynm68YewhtpB0MDRA+4+xnKPTO89zQLC5PkEmmGiQa6MRGQGJ5owB3RqbXtA7VKnSgHEk91sAmmknvSKsPAJlOLep68EX6fE8hkpsGo8fFFbRnLy70p0FgXFPUEjXyhFNOfWB4YphtKMB3KLqJ/YDHrkg3ZOFjSAyt74LW7bE9E62nz99FjqObeoAbb31XbjhSiXMcHNN+Bg9hsV0mx/EdiI/xmPa7Mu3njpunDoFQOpnMcveSG+nrh2LKlV3OL/4iKRJdQOz/AExAkskzE3BbZE+HUg7/ALDv/wAx/wDKo2MApRqTxyA8V1Hy1sf2SlWsLuai52D4RSd+alRjUNjyTT/l7Zf+20cpHgqrZtsf/bzRDyKYpAlo/wBUm/YWq+qg6ntKD2pQms7u5V1vgmzjBzm8qjh4lVHxEUKQJ/tjG8KjqZ9HLlPxJ2+o6qKJMsbDogTMETOOZXC1mYqzR6N6iVVX6HO3PvLX5l+Zn1t5jYbTuCRMv43wBtbtXLPHhdNOH7oT8Isvb0YnTW2US23TyxbO8WQ54SmHNxGXHLGUu7iqUJZrPnZSqC3XxUBYjVTc0kn3lgtBJHsFhzyRvpyQMh5ITgBcZeSPJJ6T10S2w0iYdJMQBPsqW8JIHu4WNEAZWgIlAk3jH9ktjESi1hynPNEBFjMjGcveCi0ZZgd5n0RWgWzER29yW2GkSosx4ybx7zTDKYJkyfCOWeCizHDPs0CK2RFiSSLDik02MSJ0myYm8E4YacNQjtHLvx9haAgwIt4YeqMGkWFhqbWtdJqhiRgBu1uJAHABPUzu2HkJ4qNFm6BjYTJ94ov0zHMRpEmJ5qa6yGkbpCbeqYpsHZqt06IEAZYnE2480VrScO3QJFV6BGUWbwBgxjeRhwR20Y9+yiNYLZxne6KKZtrlfxSnRoJtPT1RGE8kdtLKMMSZjopinz55ckLZwo5h5e+akzZXOwE9i6T5Y+ENqvLnCWty1JXc0dmY0Q1rRyAVOh09a3KeCfV6habweV0PgdV5gADiSQO4FPN+Sqhxe2P9oc4+AXpgatwrZ8Of+X6f7J31j8ked/3NcQBEAYucQDrgFb7F8P8ApgNbgO9dYaS5T50+PNosNKkQarvtcR/02mxP9WgymdJTrdBsndT4D0+pq3hI5f4BtgqfE6zgZBa4DiGljQexsruH4Lyj4JtP9n2inUJO610O/pP2u7r8YXsTtma4AtIIIkEYEG4KR9E6ztGatKWsni/4iUD/AGkuMxAg8lx1Zi+kXfL1KpP1Gh0rnfif4WbNUJLC5nAG3ZdehoaeqoWZAetpt9zwV7MkvUbwXsPxL8KabBP13DnuHusuI+NfJtSkZpuFYXsAQ7/jJGuabPUQq208P3mOMrK5OPqDl7yQKo9lNVm+/fRAcYVssRSBRhOVlKmbWtJt76KL2/4nDyRKo/SNZCME2zAwMSj0/ttlafRCA3RAvJBRY16+iXQaJsHiY5+4RgY6eOaHRMnOxnqfG6KwSY9nVKoNEqbeOnXVHpNtr/EQh0rX1sjBuWeump70qmMSCUhnrB7MkxeSBa8A54G/koUxgMNPfNE2ewsLNnjnPU4pNMYhljcMsJTFJskWt7PqhtbeO3gEzSFgpaYxBWtsMUyLmYN4IEZewoUm3Ea36puk3838qemGbaIsMuI6Dx705SomL299iHslH7yT0zva/NONF4nhxsk0zTQp+SPTpQiUKcXi5TDWJTZwuKSk2idI802yh1RRSQ5NH/lXaQx5a4gb0RzGR5rsg1cX8J+E/VfeQ0Yrs6NENAAmBqZXueFq3L449Tzer27uO5IuAxKg7aW8TyBKKGBSDV623U8ml8m/5JOCj+K0q1UQypVYD/pY0d5IPeucd8jlxkl5nH8g9V6DCxS34ctR5um/++Y+eoqFiUcFS+QW/qk83+jV0Pw34TUo0xTpuDWDAEufHIuwHBXixbPhulPKb/P+jK6i67ladhqnGsRyEIT/AILvfmq1D/5EK3WiU36jo+ab+Lf9g/TX5fsinb8uURiCeZlMM+E0W4MCfJXGfOvz7S2GaYY99Yj7QWuazmXEfcP6Z6Ia6fp9NfdRqvVt4TZ43+KGwsp/EtobSAAJa6BkXMa53eSeq4smcRwVr8V2x9ao+rUJL3uLnHib9BwVa7FbD4HWK7tgcTO8JxgZcUwHbzg4Cxm+hwjsQseFzbNEpCSG6T6ptCkYdcge2SRZMMsYxsTa6WeN6+WYw4SmdnNgL2zz1QV2DnuEaIMT7OQ6ouzi3CT43vyt1QKgteLac7csU0yQIyAJ4gm9/BKrsMXcnGGQmSj0syhtyHDHob9g70VvfE++1IoagrW628sbJlthbMygsamaYn044pFMYgtCbg5nla3qnBlz80szwMeZTdLCdMVNbDQxRED3fNN02A8v4MJVrvJP0WRHvGJ8O5TUwxqlmcJ9cU3QaCfJKsIHnOicoYxrmkM4ZpM9+SYYxCpkdndgm6YQM02ynARAxTaEQNWGFn8u1Q0uac4jpNl0QXJbLsjnn7cs9F0Wx03tH3OLuceOK93wvXpTsc8ep53VRO7OefQdhYh75WSV7W9EYRJ7ZUrD/LZTd/U4t8vNHhZuJduqWFx8zU8HN7V8b2ymfu2YEf7CXd4nwTuwfHXvje2WuzjAI/8AYtPcrfcC3uhTzpa0vO/j34f8DHctfdNtqDj1WGoFGAsVG6l3aFEXP5qk+ZfgTNspGnUaAP0nNrsnDQq8Llznzh8y09joue4gug7jJu52QjTU5KPqKTXL5G6Wd3snzft1AteWnFstMagkJItuntpeXOJccTJPG58SknnW6bBRYq1tjOZHQDIojHRLhebAZhQBixiGjL3zWm4tOAv/AAnPkV2CReNfcJlog++1Bda+ufBHoi/K3ol12DlE2iDGUyZznBFnPTDnMQhtOuIBnpCM1pE8MEpjETudCY/lNDEaGOzBL0mwTwBHRMUsL558LlJoYgtM5jL+fUJpg/bs8EGgyTHaj0Tc8CO+3kp6YxB2TA1Av5p2k2I5JVgEAjMx6pmkIA4E9/sqexiDbPcAjXTMEDBWVNoHZfpPqUjaJGGXE+kp6mTLTkR5WMKezQ1MjeDcS4SJwgC8njbvVpREc0lTmLWOAPl2ptr9EijRprLJymL8ErSdhrimqbkBowwIgGCFTKMxywwvPg0bnGbqyC5nZq7mn7cdMZV1s+0Vc6feB3Fe10HUTt2NP5LP7Hm9RpPduHVi2x84iOzyUt4L2kl6kpFYpb3Ba3+C549TCDnRikKvxvZ241qf/IHwVjvlK7X8Op1f8ymx3EtE9uKTqb8ex+qYc7fxE9l2llQTTex4/wBrgfDBH+mq/ZPglCkQWUmNIwMSR1N0+RxWwqx7c8/EysZ4IvaF49+Kfy0W721MLnNJh4cS7dJwIJwbNoytC9hLQuO/FLbms2GowxNQta0aneDp6AEqXXnlV2HaFNVj1Pn+qPfEifJKuYSbZenBOVxlkZ6QLdxS9QToPPPzTYY+kV+/Jywv5qTGxGYiRzUH0wQJwzIytmpGodyRfdsfBUfAR8QmMcMYyI8kyw/dIORHVCbaN2+JnjaylTi5ym3AJdDEGa27QR16W5yiNODeQ4D0CxszfADxFj3KNF1p0G7HmlMNDtMzZFY0dNO71S1EQIzNuWKaBkW6c5wSKGoPSMGeHcj0s4x8Yk+qWpu6GYvwDfVGA6XF8I4A9vak0g0MyYEZHA8E+x4PAe/VIfqAPs3hM03S7gBjqIBBCnpZQaG3HdHKbczPmnGGzTynhhZKAyfeiY2a3EHJT12CH9leZg44nTTyTrHRbTzVWHAzpc49nmrKhcTrHgkUjR2mZghNU3YckhRdgfY94Jum+TnbsPJAzR5iM1KMcjhyEwv/AILTG7OZKtQuX2LbyziNFZ0vjLTjI7/Bex0XV6WnCl8M8/X0LdNot1iSp7fTP/Ub1keKZpneu1zTyv5r1o1lf3efmv7JXDXcKslR+mde791p9MxY3ykWTs16fsCSlZK57b9o25phtOm4atBd3Ez3KofV+KPmAW9KTfG6ivrdrw5f5DloZ/EvzO3laXGbN8E+IucHO2ks/wDJzv8A1jdK7DZWPa0B7g9wF3Bu7PGJMJmlq1q95aQNwp7PJjwYXhP4ju2n+0kbQ4HH6W7Zu5OQyORnMaQveHheX/jQ1oo0CAN8PcB/SRLvBqRrTi1gb09ctHkNXHlb33JWpjnhlzKcqj7jwE9iVcZvqB338ZTYY6ivHiQSOi1TMCNTj4KL3EC+kA63MHsKI5v2mRniO0RxVROGpHHIt/NHii0h2HDql2NBL8t4AaRrKNs7zDZu0SOIzB4gJVIOWGbMxj9sHIzEA+9ESmN4NjMEkG1wfVBZO6BY52xxnwntRWnEc47cO5LYxDJdInOe4X9UVl22xmR2QhU3SAddO9ZUJAO7jj017UhryGe8ZFaXGbYR2n9k6RjpvX56+CTZ9zW4YY/7ouO5FiGniZN84APklUkGhx1oOYI62gJikPtBxHfYi3iErSdJE8OhOXvVGZg6BaZt4qehiHQTvB4zG6Ryv6jsTrCR0HdIOCTpGLi4sefHsR6b/KOz9gpqCD0KgNVzTgWgjjEk+IVpsbYFs+eWCqg0Go10lpBOl5i3JPbO+DH+7LKUq+expZU33TDHeWKr6Z1CYpPBCS0aPMcjNekm1PdkZtURdYcNhyzeQGuGq3vLDgpet0dpcxwLTBHvqgOPvFC3lqeOUY1k7D4N8aFX7XQHjsPL0VwHLzJtWCC0wRcRqun2b5rp7v3y1wxgSDyjwXt9H4i0tuq/mefr9M08wdRK0uf/AL2bNEl5HDdd5BIbZ890Gzute8jgAO8r0H1+jjuIWhqPyOuJUSV5ttn4h1b7lJjQNSXeiodv+eNrfb6gZ/Q0DvMlIrr5f3UMXSX5nqvxf4vS2dhfVe1o44ngBiTyXhfzl8xnbau/G7Tbam047puXHiYHYEl8Q2t9Qlz3FzhiXOJ4YnmVXVcYGnkkqnbyyiNJafYTrnPn2QD6pZ4E4kZWGmKPVPgI7PSUGRJkDqqp7AUVgH3ED7gSP496IgBmBcHCfFBZgTEOF0Sj+VrhiJBHoqmToMy7jle3EH91uk77dS60e80KnP6SZy8xCLocPuB5ZeqBhoLTggXIIJzwOXRMgmRMAk9hQfzG8XAvxyWw4YmYSnyMQxu/cMiZwwNiVOmXENNv1MPA7vgUF8EEg4i05XhTo1HbpbuyN4ARjf8AVPVLa4DQWg/dBBbbe3hnGGGn7pxzvtDhcNOBzBx7EptFeC6MIjDAticNbhMsfDiCRuuFgRwkOB7kql5hr0G3Md+mMjfP2UzREOdFpOB6T1SFMbthgQHCDgTeybNQkOc286ZwpqT7DUOMqflym2GZOfgnKdTHVV9J35SMCLg6kJig+QQcR7BU1oNDu/YHlxvF03TrCQDnawwIEyq+mftiRhiRojNqOb+kXIkTA0JHvRJcmllvQd6+ABacMcU0yqkGuMC2A5mEZr87FKaOH2unh+6MxwjxSIqTHf8AyjMqgoWjR4P6KQdxSYfkb6DVTNRZg4K53Qc8UN7lA1Uu+sJJJwyueS1Iwk+rpGHRJvrENMx3gZfupVHkpHaXzJnOBbG+N8rI5RxN1WQOcpGvVue4C+qPVrQJguIIGmeJ0ySVVxAvj7802EYCqOtExiey6Sru99JPdKNVd3yOQA84Sdd+mg7SfRVQgWwNY4j3ePWEo93ePO3gEzU/fu9fBKVDeeEZDCfUKuEKoUqmwjL0t5oBhFfhxuhXOEdQqpEMq2y24Npyz4JhsSXC0HDIgoJaIBGBjtz8lNoIMA2PuFU+SdEtlJMviYMDmT6IlA7zSCCZdBg5TNuKC1kGMJOIytiiUw5rpGfjGKCgkNUnneH3SILYNjIwPYpj/ictDwQQTJiBMWxEjFFcDiBgbjzSmhqDVCIwjek2wmO7BTEtg70jdHdF+dkntFMkbzSRu3tiCYy5Jiu9zt0NNwYva3sIMdgsh9pE42MSeuIkLdEkbwgENblM3OnvBQ2p5cDeMvA+qm21WJLSRAiSLxfgl/hD8x1lZswLSIE2Eg/wmqJIAixBG8MZsRIPvJV1UEwQfuaTIdbmOFk20iYDjY87RPUKe54GJjtJzhvAhpAwiQYB9D3KVRxIBYYNjhxmPJL0ahlrhukFxa6JkI29bGZuEhrDGIsWVwSbeoRaRgRaJBHv3ik6dfCTBtfnxRmVYJBMRjEEQe8ZpFSEPMqgC9gJ1MXTDagNhiDnmq4vIOAOeltURzgdMszbQpTk0sRVyN1venWJ4hJ75zNjqpCrr5IMHFjTeMPHGFP6iRZX4T2IjautuCHBwya2iHUrRifenEoT6pFx+6W+pmZH7+C1I4LVraYTlJ0txSH1SQDjefFTq1QeXVLl9p7MoxKbMmG69bDmPX0SjnSST237BxW6r/fRAqv8fS9+qfEmMhWeCMfengkqtTsw8f3Raz7EC5OaVquk8pv199qpiQGyNV2vXoErUOOv8mPBFe/rJHZHql6juWMk6+5VEIVTA1vCIHvtSzqm7hefU+qNVfp7sPUpdzRmJVMrjkTTFGiWjPAdRl4Lf07xmL8UuWHAa96PVfJnAqlk6CCCDcRn4KdMWibHDgh72OHMDu6ogdhgCPVAw0SpkE43CK1zg4OaZBERnfNDLZJLYmRbrCJH3Dnhwm8JbDRNwu4i0weBAOCkXyWSPukk5GJsCgvZBgGCDngQVOo87zXEZfafEIcBZDtf9rgcAZBOUolaJpkkg7sWBvN8EBjDcZEc+IRGvlpa6LEAX4Rpqga5DTH61Ibsk5AB1zlYnuRs920wLZaH3KS2Vw+5pmLC8HWZabaYJr6gJacxaMOllPSa4Gp+Yai0gZxYmCRcHGeYTQdMWm5EixGY5pLZ3S1v2kOAMidbxxCnRqTG7IIMRnbJKqQkxxlSPzTkL3GJi3mm3ON4iI/NocuYVcXOkEXFw4EY6RoitABnM2mcQMPEpNSGmP06pgD1xwOKkxwBjsySlN4MQbiRcR/K2HSL3hKcm5H2O0Me+KI2ocI96qvkWkAwZHBH+oEDg3I+10XlbFU6gjSLpIETM8ryP2W9/PEjS3Yg2mjQ2s4RHPIcjioVqs5aSb+5SrnuOH2z1KEAZ74xuUShGDFWsLkuDcr5zlpKFUeYkWxub+KFWcCCJHK/bZBrVrtucTDZN8p4pkwY2adWiYib3MXMY9yU+qYEmTnHvgpVHOvvYnHqP3S5qddBhl3fuqZkBsyo65vMZYCw1SrzaOpjjdTc4ybgRPETIy6pd77X0nKTkOtgqJkW2ZVf780Co707/fYtPIxvOh98Sh1Ceke/fFOmRbZAugSgOd4lTebe+CEYzT5QpsUY2/vRTblOnh5oNN1wPeaI4e+1PYhMlvQRaRMnzR94GTPDvSheQRCYeftKFoJMJGBuCDlF1hacQ4y02nQxioCoYN/1DyRXn7uwd6DkPg3tW1va6SAb9gRnRG6JglzgNMoBRNvYL2/T6pPZXmByHgECw5TQTyqwGZU+xsEgg4HEY4cJTe9vs3gINpEQeYzS+0D7Ac9435gJmgP8Omczuz/yhLrGM+8Oe+PcbL4xF7XnTA8UTaKm7DiJab5T0myjhH9UdN5Bp/5fImOFygx5h58i0D2ktLTLSPYK08TBIkgyL9vcl6jiGSLQLIgMSc5SdvmHkYpvyndxi9nAzZFZVluF9Jv2pEHdBjJ3PF3HmUyMO3wQVIaYZ9ZwgtAxB+424oza98TB4Gx5pYC05x6KNBx7HR3IHKaNyPNqZZcUT6ts7ZgApZl231UpiwwmOiVtQQyyqMxunuPvipiugbOPfVaqvIkeiDas4NDuqxMkdTceqgHi27Ef6hF/RJb5AEcNM0TQ648bZ6o9mAchHVbfz0QH1b2i1hz5lbrWYDmTib+OCVqOP3cAmRKMbNVCBNzc9vsBLvq24ke8FImQScZPdA8FAflB4KhLAtsCW2gW7pkodR3W8W6e+i3tGaWc7uI8QnShdPBJ7z796AIb3e+eijNp1B8SoVXWTUhbZpzhHd+/JAqvAOZ/koj8Og8UEXTZQts//9k=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006" y="1772816"/>
            <a:ext cx="4764850" cy="331236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60375" y="5262299"/>
            <a:ext cx="813648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500" dirty="0" smtClean="0">
                <a:solidFill>
                  <a:schemeClr val="tx2"/>
                </a:solidFill>
              </a:rPr>
              <a:t>Are we convinced that the business of generating and selling electricity is a profitable business in our part of the world? </a:t>
            </a:r>
            <a:endParaRPr lang="en-US" sz="25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60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 smtClean="0"/>
              <a:t>Overcoming the challenge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E8A4B-A6DB-4863-B3B1-542787F92368}" type="slidenum">
              <a:rPr lang="en-IN" smtClean="0"/>
              <a:t>11</a:t>
            </a:fld>
            <a:endParaRPr lang="en-IN"/>
          </a:p>
        </p:txBody>
      </p:sp>
      <p:sp>
        <p:nvSpPr>
          <p:cNvPr id="6" name="AutoShape 2" descr="data:image/jpeg;base64,/9j/4AAQSkZJRgABAQAAAQABAAD/2wCEAAkGBxAPDw8PEBAQEBAPDw8PDxUPDw8PFhAUFRUWFhQWFBQYHCggGBolHBQUITEhJikrLi4uFx8zODMsNygtLisBCgoKDg0OGxAQGzgkHyQvLDQ3OC0sLzAwLC0sNC8vLDQvLTQtLCwsLCwsLCwsLCwsLCwsLCwsLCwsLCwsLCwsLP/AABEIALsBDgMBEQACEQEDEQH/xAAcAAEAAgMBAQEAAAAAAAAAAAAAAQUCAwQGBwj/xAA4EAACAgECAwYEBQMDBQEAAAABAgADEQQSBSExBhMiQVFxMmGBkQdCUqHBI3KxFBXRQ1NiwtIW/8QAGwEBAAIDAQEAAAAAAAAAAAAAAAQFAgMGAQf/xAA1EQACAQMDAgQEBQMEAwAAAAAAAQIDBBEFEiExQRNRYXEigaGxFDKRwfAGI+EkM0LxFTTR/9oADAMBAAIRAxEAPwD7ZAEAQBAEAQBAEAQBAEAQBAEAQBAEAQBAEAQBAEAQBAEAQBAEAQBAEAQBAEAQBAEAQBAEAQBAEAQBAEAQBAEAQBAEAQAxAGTyA655QFz0Ma7VYZVgwPQqQw+4niaZ7KLi8SWDKenggCAIAgCAIAgCAIAgCAIAgCAIAgCAIAgCAIAgCAIAgCAIAgCAIAgHy78cuJW11aWhGKpcbnswcbtmwKD8vETIty+Ei90SCzOp3WMfUp9fwXX8Gr1zUapDpwtQ5WYtyxUqxQfCeoznmJrdJ008PgmwvoXsqaqRzJN9Vx6m+7t1r9LoOFurrZZqRqDYbVDbttgVB7YMydSajHDNMLS2qVaznHhYxh4xxyW2r/FypNQa107WVIdrPv2knoSq46cjjJnsrlp8Lg10dDjOHxVMSfbHHzZe0fiVwxm298y8lIZq2xzAOMj0ziZ/ioZ5Iq0S6cd0cP58nouG8W0+qDNRdXaFxu2MDtznGR5dD9pujOMlmLIFe1rUGo1YtNnaDnpMjQ1gQBAEAQBAEAQBAEAQBAEAQBAEAQBAEAQBAEAQBAEAQCMwCMwDxn4icBbiNKVoFV6n3ozAnqMMpx5Hl9hNVWnvWCbY3jtam7GUz53d2O1oTUvezWWNWBXtsZt5XGN+eZwq4AmlW7w8vktHrEHUgoxxFPnp38ipNervOh0b0msaUsqF1dPCzh2LMeXLGOU1xjOTSa6EqtWtaUJ1ISzu9Ss4pattt9u1ac27hUu47SSd20nPQ+R9ZqfVk+nHEYx/NHHXv/PY9D20o066Hhl1dFdF19Ja7ul2Btqrg7egznP1m6qlhPBX2FSTq1Y7m0un1OrtJoDw46fQaO+4DXCiy8swBLHwIuVA8I3McfP5ROG3EF3PLS4dZSuKiy4cL+cnRw3imr4Lr7tG93ep3bgZ3FcmsvW4U9CCB+88gnSm1kzuJU762jUcecr368rPc7OzP4nakLqDqilvdadrKgVCl7N6qASPLxftPadaazl5Nd5plvKUFSjty8PnPBe8M/Fap6Huv07oEsqq/psH3M4duhxgAIfuJsjc/DmS/QjVdFXjKnSqdm/iWPtk9Bwnt5w7VMqJcVsYgKtiMhJPQZ5j95nC4hJ4Ilxo91Ri5tJpd00/8/Qv9Nrareddldg/8HV/8GbVJPoyvqUalP8APFr3WDfMjWIAgCAIAgCAIAgCAIAgCAIAgCAIAMAQCMwCCYBgzwCKW3Z+RxAMmQQDU+mU+UA4tRwtG8hAPPa7sLpLW3NShbOcjKk+5B5zBwi3lo3wuq0I7YzaRW9puxH+s7nNjIKQQoChsg4z1/tmNSkp4ybrS+lbKSSzkqu3XZ7U6hqLqVzZQNvxBSQDlSPmDmYVqTlyiTpt9ChuhVXws8zfw/WWvqtZrlfvFpYLlRl327F+DkABzmrw54cpE78Zb7qdGh+XP6fqeUShiVAHN87eeOWSP/UzTt5wWjqpRlLybRYbwNBjzbWZ+iVD/wC57/w+Zgv/AGX6RRf9ntBZWwut0YVKNLfeLlL4ylTFCxDFSSdvkJshFrloh3NWnJKEJt5klh+/tk81pbdiNYLnS1GTu1VfiH5jv3eEj25+okfbHHqXHjVt23rF+b/Y/QP4f6m+3hums1OTYQ2C2dzJuOwn6fxLGju2LccbqXhfiZeEsLjp0z3+p6LM2kAmATAEAQBAEAQBAEAQBAEAQBmAIBEAZgGBMA1PZAOO/UYgFboONBNQ9bnCPtwfRsecA9MpBGRzgEwCCIBiVgGJrgGp9MD5QDlu4YjeQgFRruylFpy1SE4IyVGcH0PWeNJ9TONSUfys8zxP8OKXULXvqClmG1twycZJ3Z9BNUqEWsE2jqlxTk5Zy35lDZ+H+qpFvdXBg9bIFO5M7uRzjkeWZr/D4zhk16wqjjvj0eeCh13ZTU00ITQ7Wi1y/dg2eDau3OPQq33mudGSh6ky31SlOu8vEWl18+59t7L8QezQ0W3BkYUgWb1Knco2k4PrjP1kum24LJz97CELicYPKzxjyfJa025A9hMyMbw0A2QBAEAQBAEAQBAEAQBAMLmIVioywVio9TjkJ5LKTwerDayeX4fxYNWHLsbSfMnm2emP2xONhd11Uzl78/L29i5q2/OEvhPUq4PQg+xE7GM4y6MpmmiZkeGJgHLrdSKq2sboo549c4A+5mqtWjSpuo+iM6dN1JKK7nINQWClgBuHLac/PEr7PUvHmoyjjPT5G6rQUc4fQrtfbgGWpGPKaq3Lt9IBZ8K7Q204XO9PQ+XsYB6rQdoqLcDdsb0blALVLFPMEH2gGUAQBAIxAIKwDE1iAYNpx6CAceruopGXYA+g5kwDzXFeNm8itRtr3DI825+cAudJqcwCyrsgHbAEAQBAEAQBAEAQDhTiaMTtDFQcFhjH055MrJarRU3Hl479iQ7aSXJ2K2Rkcweksk01lEdrHDKnjXFO721ow7xjzxgkD0A9TK3U7irSprwerf6GVrWtZV/BnNbn0WfueYdkFr2MhNoY7t3Igj1HrOWrTrOf93qdHCCcEoPj0PSdntSbUVyMZ345Y5DpLfR3Lxce/wCxVXsFFtL0LkzpSvODi+rFVR67nyiYODkg8/pIV/dq2pOT6vhe5ItqLqzx2RQafh4FZ7xm2EAEZOX9/U5nH03U5ab5+vy7ltUqrdiK5+x1aNagxwXBVT4bDjZ68j0lxpMacK8lNYkl37eZCvJT8Pc8Y80a9WodcqQwPQggg/WdJGSksorIyjJbovK9DynE6SrbvI9flPTI5A8AzFkA69Pr7E+B2X2MAs9P2m1C/mDe4gHdV2uf81YPsYB0r2uHnWfuIBn/APrU/wC233EAwbtaPKo/UiAc9vaq0/Cqj7mAV+p45e/VyP7eUArbLSeZJPvzgGFbZZfeAem4eTygF1SeUAtYAgCAIAgCAIAgGrU2qiM7clVST7fKYVJxhFyl0RlGLk0l1Z894NxqzvE0hXunsLbO8IC4HTxdM9OU5CFtKrNqlJYb7+pe1lFLdNcpdiy03aNncadwaK036e3me8UgFc7h8Jzg8vWdRT/tpU+yWD57c61P8b4dRbYNvPz9SjKtTawFned3YSlnLLAHKk+p9faYySzwc1cyjRunKhLOHwztt1q6jVgAKjXBSwLfpUBmEqdUt6ck62cPg7rRNfu7qtGlGn/bSeX5Pr19+iPVcHuUWGpMbErwvzwRmYaNUj40oen78l9dQl4anLq2XE6UrzxvabiIXWKjHCpWmM+rEk/sBOZ1vdKqorsi60+C8Fvuzm46w1NdapY1RrdLFZXKjI+Q+Ln9pXUruMF+XMu3PT/JquLKtODjCW3PpyUOisuF76V1e9rMsWrFhOD1JLAfU5Ikh0J18VaXLaKS1So79Ou/ijLv7/zOT2PBdFs04U7urYDrtwM+n8mdDpymrdKaafqZU7WFqvChLcl7GnXaDcDyk42HmdbwtkOV5j09PaAV+4jkeR+cAzWyAZrZANgeAZh4BkHgDfABeAYl4BjuJ5DmYBZ8O0JzuPX/ABAPR6SjEAs6k5QCygCAIAgCARAEAQDy3bLjQ09mkrIzW7s9p/SByTPyyT9pT6vLNNU116++CfY08uUvkcXEeA16pLrFsVbSv9HJ8O0rzXHqT5jn0lZY0qNSnLdLa08/IkzuKlNpbcrDyefbSX1It2oFpLLWru6jIx4VNhHuF3H0EuadaNTiLzg+bazb3txN1qlHalnp5fqTNhzRimlWy2okHchO3Gc8+v06SBqKXgN5w/XudV/SV3Wo3myMXKEuuO3k/l+56jRf0NQASSMVuuf0uAD9jmV0ErS7pyj+VpfpLr9T6RUfjUX58/Q9VunXFGeR7QWql1t5VXFPdMA3MErg4+85XUK2L9SjzjBZOo6NjKXfEjg4Hqxq7LbXSquioZCIiqM9ck9Tiabq4dV9El6EHTrivNSqzfHRfdnVou29G4Viq3ugAFcAZJPXwemenOW9te0qEI0scL7kCrqMJVG30PWciAfXnzlznJLNNlOYBx3aIHygFVq+DK3VcwCn1HZ8j4SR+8A4rOE2r5A/tANR0to6ofpzgDu3/S32MAkK36W+xgGYqc/lP2gG1NFYfy494B1U8HY9T9oBa6ThIXygFrRpMQDvqpgHQqQDqgCAIBEAQBAEAjMA8N2wp76+1cfDUij3ILfzOX1eti5XokXunxxR92c/4e13WpdXc7L3BUV4AyVOepPpibLewo3LclJr0RpuqsqeMrOT2h0FZR62BdbFKPvO7IPl8pd0LSlQzsXUq603VW2XQ8dd2Zvrqvbep7kOauRc2qvMZAPI49+c98Hqzj5/0805zzws4S7mvQasNTUQi7VtO2xQBvyrZBPmRgSn1hP8Os9mX39HSqOnUpyhhJdemf8Ao7ON34/0jDGWrdD9MEfzIl6oztaMs84OstP92pHtkz1HaTopSwrsAHdgnc3/AJEdJhW1SrWW1Pal68v+ehWwdOlOSqcNPy7FNrzfqhtK7K85Fa7ct/eTyxK+FSO5JPnzfCNFzdKqtiXHr3MNNwO19yLvqDeGwP4Vx7j4vp95ZUdPuZ1NsljHf+dSJPx9rhCeE+3Ys9J2XNNtdlV4wpUnfWMgjrtx5EestlpeycZQn0+pGVjtknGXQ9ctktiwMwYA2wDE1CAa20wPlANL6IHygGpuHL6QDWeGL6QCP9rX0gGa8NHpANi6AekA3ppB6QDctAgGxa4BsCwDMLANkAQCIAgEQBmARmAQTAKHiunBvOf+pV+65H/E5fWqeK8Zea+xaWlRql7P7mnsyNjMvTwf4OP5mWhT/uzXp9n/AJNmpcxT9S+Z50xTlNX2n0bb8XrhOZJyN3zX9X0kVXtB5+LoTJWFwsfD1POcR7T16qxa0VlSti29+QOQQOXlKTVLtV4KMFxksba2/DvM5LLXQq9S5uINbgbWODgN8pSRxTb3LqYyqSjNuJY6d8BVY7n2+EZAJ9cAyNJZeVwiOqUNzbXLOlUH/UOR5IDlR7nq3+J1Om6RQUVVk97+hW1IR38LB0f7h6ToPQ8N9OrJgFjRbAO2t4BuUwDYIBliANsAbIA7uANkAbIBOyATtgEhYBOIBOIAgEwBAIzAIzAOfXayuitrbG2ovXzJJ6ADzJmupUjTi5y6IzhCU5KMepQ/75qL8mita6x+ezxE+w6f5lBcaxN/7Uf1LKNjTp48V8+SHC9c9+4vc3hJACkJ0OOeJB/8hcTl8U8e3BsrUIU18MC50mp3hs8yrFSfXpznQ6defiIYf5l9fUra9LY15Mr+OXhH07eebB9MLn+PvIOupbIS75ZKsIuSnH0RxcKvAtJyADvHM488/wASv0WWLr3T/Zkm9g/Bx34Kbtj29GjsfTVVb71A3GwEIoIB5fq5H2nSV67hwlye6ZpKulvnPC8l1/wfO24wp+GsBmYkqAqKM+YxyEopUJSk3JnSRsnBYzwjvS4hdxJTI54b/jrIzhl4XJDqQh1ljC8yx4Hpw757woB4hs5lx58+gEl2trTuJONR/IgajUdOnlRznv5F/d3eNu0HnnJ5nPru65l5GzoRp+GorBz3iSznJq3+Q5Aek3whGC2xWEYNt9ToopJmQLLTUwCyorgHdUsA6UEA2rAMxAJAgE4gE4gDEAYgDEAnEAYgDEAQBAIgCAQYBiTAPE/inrK001KMxDvaSgAPPapySfL4h95A1BNwSXmibZPE235FQOIaheFUPQCxAqLgDcdn5+U5qnGLuHCf5clhUSXxLrg9XqOEU7t1Zar1FZAB+h6H5zo62l21VptY9iuhfVYrD59yFvr07LWXCq58GW8QY/5BkC4tZ2cvGo/l+3+H9D1Vo1/hk/i+/sVPG7mNwBOQieHnn4jzx9hMLqNbUdroQbx19G/Uyp31rp6/1FRRcnxnrwef4jp7NVU9AKojMGDjLEYOQNvLz+clw0iMKviKXbpgk0NXdNqe3Pz6o8r2l0GvQKdS73VJyR9xdVz5HPNT06zbWhOP5uUdFp11aVW/BSjJ9UbeCdnF1VBfNlLhhtdgHrtB67VwDy9cmZ0qCnHlYZFv9Vna10oyUl5eXzPVcN4fTpFATLMPzvzP0H5R8hJVOhCHKXJzd3fVbmWZcLyRrCorEoiqW6lRjMzVOKeUuSNKpOSw3wbawTMzAsNNp4BaaeiAWFNMA7K64B0IsA3KsAzAgGYgEwCYAgEwBAEAmAIAgCAIBgYBBMAxzAMXbEA8r2w4MmtrCuSChJQj8pmE6cZrDM4TcHlHH2HraittJZgtUxNTfqQ9Pr1E5u+tvAq7uql9/L5k5VfEhny4NGt7REvcio9eMqpwCVYcicZ6ZnRadb1fATlJPPT2OYvtaoUqkqe1prjt1PPjTs3jtLWPnmcFiT5YHlLjYksNHITuqlSpmMnn1f7nbXWWwrVvnkVG7r7kHAmCqU9r7Eh6ZfKrF7dzfnyvmX+i0gwuQAcDO3oJAljLwdxRU1Tip4zjt0+RZJo1ZSrKGVhghgGBHoR5zw3JtPKKLj1JoYAfAwyny9RB4+SlJLQDoo02YBZafSwCy0+nxALGqmAdddcA3qsA2KsA2AQDICASIBlAAgEwBAJgCAIAgCAIAgGomAYM0AnoIBz3NAPE9pe11VDGtFNtinDgHaq+ozjmZYW+nVKsdzeEW1ppFWvHfJ4i+nqea1naasPVeGdNocMnNTlgMHI5EDB+801NLc57asd0Vz6ZK+8sL7ZKnaSSn55XTuvR9DgHaYWWZU4BPIFc59zN7jOksQj8K8jk6mhQ3OFxVzVfVrnn37nJ2k7VXVoq0hULDDN1I9hN9rJVng1Uv6ehSe6tLJTajtXq7axWG7oYw5r5Fvr5fST7bS6anvlyXbrbY7Y8JHd2d7VarSbR3veVgg92+W5eYDEZGZKuNLjXf5MPzMqdeMI5csnsF/Edmf8ApVIEwPDaW3Zx4vEORH0kRaAoR/uS581/8JFGvCpwup6Di+rbUaPSXWV909hZwuSfCQcHn6jBnPV4QhUcYPKRuKzT05moFpp9PALGnTwDuqpgHVXXAN6rANgWAZgQDIQCYBMAmAIBIgEwBAEAQBAEAQBAOdmgHNdbjnAN2vtZK7HRDYyozKoIBcgZCg/OZRSbSfQygk5JSeEfJeIdrtZZdv3Gnu3OKgpUKR5ODzY8/OdPQ0+2dLjnPfv8vI7W20mzlRxH4s9+/wAvIp+J6l9Q5vapNx+Lu12bj6nrk/ObaVtGjHbDn3ZU3txa2tOpZW1woVsf85dPn0Tx+hzik2LlkKk+TYM9UHNfEsHyupJ0arSnnHdPr8+5XstQYrkgr18JwJDqqlnZN9SbThdbVWis/UqdZVvsZlyQeXiPp6SfaW7pxSS4OmpaVXq0VObxN/z9TD/TlSA2ASN2MqQQemMSbat1G8vGOxW3dHwXtaefoSG98euOQ+skK7oKp4W74iL4c9u7HB6DsrwdtWXFJXfWpayy0FlQeQGPU8se8rNRu42yy3uZZ2ijsylhnp+F6a9M984bOAoUuwGPPnOcvryFxt2xxgknodGkrgXOmrgHfVXAOlEgG5VgGwCAZAQDICAZAQCRAJgCATAEAmAIAgCAIAgCAIBw2vAK3V28iPWAcVetbV6WzSi3ubypRXOf45/KbKNRU5qTWcG63qqlVjNrOOxQVfh0wWx9RdvtI/pd1uVUPqcnxSwq6rUlNOHCXYsrvWq9V/2nswjy91VtTOlqqvd+h+WenlLq2uHWp72sI+Z31DZWcXPdJ9fd+pw0cXpcZyR7qZkrmnnGeTKrpV1SfMTg4nq+8O1fgB5n9Rk2hSc3vfQ63+mtInS/1FXhvhI4iAJO2pHYYPW9h+yWm4mtpsezdUyghGUDBGR5TnNXvatGqlTaw0U+oz528Nfqe+1HZ7hunp7pkUrjG0DmfrOYcm3nuVhT2XIid1RWtNQ/KoA3f3esNtvLPEjjY8x7zw9LnQp0gF1p1gHdWsA3qIBtAgGQEAyAgGUAmATAEAmAIBMAQBAEAQBAEAQBAKq9oBUa5+sA81Y2HOOXPMAtdF2hurGCd6/OAcXEdLodXaLrUsV+W7aeTY6ZmyNapGOxPg0yoU5S3uPJ26/TcPu070jwFkKqxUHaccj84pVHTnGa6p5JEJuElJdjw/F+ytVVW6i63UXbhkbURceeB9vOX9trk5Vl43EfQsqWoSc/j6G/slw5KjY+q0tVhO3uxYA5X15dB5SNqmoxrTXgtrzNV3dKo1sPVNxZgNtapSvpUip/gSmbb6kB8nBZYSckkn5854DUzQDLTJub2gHotFV0gFtQkA7EWAblEAzAgGQEAkCATAJgEwBAJgCATAEAQBAEAQBAEAQCpvEAqdYnWAeb19ZVs+RgHOGgGQaATugEZgDMAgtAMS0AmusucCAXeg0WMQC609OIB31JAOhFgGwCAZAQDKASBAEAmAIBMAQBAJgCAIAgCAIAgEwBAKy1YBw6iqAVGs0mcwClv0TL05iAcxyOsAboA3QBugErWzdAYB26fhpPxftALjS6ADygFpRp8QDsrrgG9UgG0CAZAQDLEAkQBAJgCATAEAQCYAgCAIAgCABAEAQBAOR1gHPZXAOW3TwDjt0efKAcdvDwfKAc7cKX0gGI4SvpAN1fCwPIfaAdlXDwPL9oB2VaQDygHVXRAOhK4BtVYBmFgGWIBIEAkQCYAgEwBAEAQCYAgCAIAgCAIAgCAIAgGkiAa2WAa2rgGs1QDW1EAx/00ADTwDNdPAM1pgGxa4BsCwDMLAJAgGWIBOIAgEwBAJgCAIBMAQBAEAQBAEAQBAEAQBAEA1mARAMTAMSIBBEAjEAYgEgQCQIBkIBIgEwCYBMAmAIAEAmAIAEAmAIAgCAIAgCAIAgCAIAgCAI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4" descr="data:image/jpeg;base64,/9j/4AAQSkZJRgABAQAAAQABAAD/2wCEAAkGBxAPDw8PEBAQEBAPDw8PDxUPDw8PFhAUFRUWFhQWFBQYHCggGBolHBQUITEhJikrLi4uFx8zODMsNygtLisBCgoKDg0OGxAQGzgkHyQvLDQ3OC0sLzAwLC0sNC8vLDQvLTQtLCwsLCwsLCwsLCwsLCwsLCwsLCwsLCwsLCwsLP/AABEIALsBDgMBEQACEQEDEQH/xAAcAAEAAgMBAQEAAAAAAAAAAAAAAQUCAwQGBwj/xAA4EAACAgECAwYEBQMDBQEAAAABAgADEQQSBSExBhMiQVFxMmGBkQdCUqHBI3KxFBXRQ1NiwtIW/8QAGwEBAAIDAQEAAAAAAAAAAAAAAAQFAgMGAQf/xAA1EQACAQMDAgQEBQMEAwAAAAAAAQIDBBEFEiExQRNRYXEigaGxFDKRwfAGI+EkM0LxFTTR/9oADAMBAAIRAxEAPwD7ZAEAQBAEAQBAEAQBAEAQBAEAQBAEAQBAEAQBAEAQBAEAQBAEAQBAEAQBAEAQBAEAQBAEAQBAEAQBAEAQBAEAQBAEAQAxAGTyA655QFz0Ma7VYZVgwPQqQw+4niaZ7KLi8SWDKenggCAIAgCAIAgCAIAgCAIAgCAIAgCAIAgCAIAgCAIAgCAIAgCAIAgHy78cuJW11aWhGKpcbnswcbtmwKD8vETIty+Ei90SCzOp3WMfUp9fwXX8Gr1zUapDpwtQ5WYtyxUqxQfCeoznmJrdJ008PgmwvoXsqaqRzJN9Vx6m+7t1r9LoOFurrZZqRqDYbVDbttgVB7YMydSajHDNMLS2qVaznHhYxh4xxyW2r/FypNQa107WVIdrPv2knoSq46cjjJnsrlp8Lg10dDjOHxVMSfbHHzZe0fiVwxm298y8lIZq2xzAOMj0ziZ/ioZ5Iq0S6cd0cP58nouG8W0+qDNRdXaFxu2MDtznGR5dD9pujOMlmLIFe1rUGo1YtNnaDnpMjQ1gQBAEAQBAEAQBAEAQBAEAQBAEAQBAEAQBAEAQBAEAQCMwCMwDxn4icBbiNKVoFV6n3ozAnqMMpx5Hl9hNVWnvWCbY3jtam7GUz53d2O1oTUvezWWNWBXtsZt5XGN+eZwq4AmlW7w8vktHrEHUgoxxFPnp38ipNervOh0b0msaUsqF1dPCzh2LMeXLGOU1xjOTSa6EqtWtaUJ1ISzu9Ss4pattt9u1ac27hUu47SSd20nPQ+R9ZqfVk+nHEYx/NHHXv/PY9D20o066Hhl1dFdF19Ja7ul2Btqrg7egznP1m6qlhPBX2FSTq1Y7m0un1OrtJoDw46fQaO+4DXCiy8swBLHwIuVA8I3McfP5ROG3EF3PLS4dZSuKiy4cL+cnRw3imr4Lr7tG93ep3bgZ3FcmsvW4U9CCB+88gnSm1kzuJU762jUcecr368rPc7OzP4nakLqDqilvdadrKgVCl7N6qASPLxftPadaazl5Nd5plvKUFSjty8PnPBe8M/Fap6Huv07oEsqq/psH3M4duhxgAIfuJsjc/DmS/QjVdFXjKnSqdm/iWPtk9Bwnt5w7VMqJcVsYgKtiMhJPQZ5j95nC4hJ4Ilxo91Ri5tJpd00/8/Qv9Nrareddldg/8HV/8GbVJPoyvqUalP8APFr3WDfMjWIAgCAIAgCAIAgCAIAgCAIAgCAIAMAQCMwCCYBgzwCKW3Z+RxAMmQQDU+mU+UA4tRwtG8hAPPa7sLpLW3NShbOcjKk+5B5zBwi3lo3wuq0I7YzaRW9puxH+s7nNjIKQQoChsg4z1/tmNSkp4ybrS+lbKSSzkqu3XZ7U6hqLqVzZQNvxBSQDlSPmDmYVqTlyiTpt9ChuhVXws8zfw/WWvqtZrlfvFpYLlRl327F+DkABzmrw54cpE78Zb7qdGh+XP6fqeUShiVAHN87eeOWSP/UzTt5wWjqpRlLybRYbwNBjzbWZ+iVD/wC57/w+Zgv/AGX6RRf9ntBZWwut0YVKNLfeLlL4ylTFCxDFSSdvkJshFrloh3NWnJKEJt5klh+/tk81pbdiNYLnS1GTu1VfiH5jv3eEj25+okfbHHqXHjVt23rF+b/Y/QP4f6m+3hums1OTYQ2C2dzJuOwn6fxLGju2LccbqXhfiZeEsLjp0z3+p6LM2kAmATAEAQBAEAQBAEAQBAEAQBmAIBEAZgGBMA1PZAOO/UYgFboONBNQ9bnCPtwfRsecA9MpBGRzgEwCCIBiVgGJrgGp9MD5QDlu4YjeQgFRruylFpy1SE4IyVGcH0PWeNJ9TONSUfys8zxP8OKXULXvqClmG1twycZJ3Z9BNUqEWsE2jqlxTk5Zy35lDZ+H+qpFvdXBg9bIFO5M7uRzjkeWZr/D4zhk16wqjjvj0eeCh13ZTU00ITQ7Wi1y/dg2eDau3OPQq33mudGSh6ky31SlOu8vEWl18+59t7L8QezQ0W3BkYUgWb1Knco2k4PrjP1kum24LJz97CELicYPKzxjyfJa025A9hMyMbw0A2QBAEAQBAEAQBAEAQBAMLmIVioywVio9TjkJ5LKTwerDayeX4fxYNWHLsbSfMnm2emP2xONhd11Uzl78/L29i5q2/OEvhPUq4PQg+xE7GM4y6MpmmiZkeGJgHLrdSKq2sboo549c4A+5mqtWjSpuo+iM6dN1JKK7nINQWClgBuHLac/PEr7PUvHmoyjjPT5G6rQUc4fQrtfbgGWpGPKaq3Lt9IBZ8K7Q204XO9PQ+XsYB6rQdoqLcDdsb0blALVLFPMEH2gGUAQBAIxAIKwDE1iAYNpx6CAceruopGXYA+g5kwDzXFeNm8itRtr3DI825+cAudJqcwCyrsgHbAEAQBAEAQBAEAQDhTiaMTtDFQcFhjH055MrJarRU3Hl479iQ7aSXJ2K2Rkcweksk01lEdrHDKnjXFO721ow7xjzxgkD0A9TK3U7irSprwerf6GVrWtZV/BnNbn0WfueYdkFr2MhNoY7t3Igj1HrOWrTrOf93qdHCCcEoPj0PSdntSbUVyMZ345Y5DpLfR3Lxce/wCxVXsFFtL0LkzpSvODi+rFVR67nyiYODkg8/pIV/dq2pOT6vhe5ItqLqzx2RQafh4FZ7xm2EAEZOX9/U5nH03U5ab5+vy7ltUqrdiK5+x1aNagxwXBVT4bDjZ68j0lxpMacK8lNYkl37eZCvJT8Pc8Y80a9WodcqQwPQggg/WdJGSksorIyjJbovK9DynE6SrbvI9flPTI5A8AzFkA69Pr7E+B2X2MAs9P2m1C/mDe4gHdV2uf81YPsYB0r2uHnWfuIBn/APrU/wC233EAwbtaPKo/UiAc9vaq0/Cqj7mAV+p45e/VyP7eUArbLSeZJPvzgGFbZZfeAem4eTygF1SeUAtYAgCAIAgCAIAgGrU2qiM7clVST7fKYVJxhFyl0RlGLk0l1Z894NxqzvE0hXunsLbO8IC4HTxdM9OU5CFtKrNqlJYb7+pe1lFLdNcpdiy03aNncadwaK036e3me8UgFc7h8Jzg8vWdRT/tpU+yWD57c61P8b4dRbYNvPz9SjKtTawFned3YSlnLLAHKk+p9faYySzwc1cyjRunKhLOHwztt1q6jVgAKjXBSwLfpUBmEqdUt6ck62cPg7rRNfu7qtGlGn/bSeX5Pr19+iPVcHuUWGpMbErwvzwRmYaNUj40oen78l9dQl4anLq2XE6UrzxvabiIXWKjHCpWmM+rEk/sBOZ1vdKqorsi60+C8Fvuzm46w1NdapY1RrdLFZXKjI+Q+Ln9pXUruMF+XMu3PT/JquLKtODjCW3PpyUOisuF76V1e9rMsWrFhOD1JLAfU5Ikh0J18VaXLaKS1So79Ou/ijLv7/zOT2PBdFs04U7urYDrtwM+n8mdDpymrdKaafqZU7WFqvChLcl7GnXaDcDyk42HmdbwtkOV5j09PaAV+4jkeR+cAzWyAZrZANgeAZh4BkHgDfABeAYl4BjuJ5DmYBZ8O0JzuPX/ABAPR6SjEAs6k5QCygCAIAgCARAEAQDy3bLjQ09mkrIzW7s9p/SByTPyyT9pT6vLNNU116++CfY08uUvkcXEeA16pLrFsVbSv9HJ8O0rzXHqT5jn0lZY0qNSnLdLa08/IkzuKlNpbcrDyefbSX1It2oFpLLWru6jIx4VNhHuF3H0EuadaNTiLzg+bazb3txN1qlHalnp5fqTNhzRimlWy2okHchO3Gc8+v06SBqKXgN5w/XudV/SV3Wo3myMXKEuuO3k/l+56jRf0NQASSMVuuf0uAD9jmV0ErS7pyj+VpfpLr9T6RUfjUX58/Q9VunXFGeR7QWql1t5VXFPdMA3MErg4+85XUK2L9SjzjBZOo6NjKXfEjg4Hqxq7LbXSquioZCIiqM9ck9Tiabq4dV9El6EHTrivNSqzfHRfdnVou29G4Viq3ugAFcAZJPXwemenOW9te0qEI0scL7kCrqMJVG30PWciAfXnzlznJLNNlOYBx3aIHygFVq+DK3VcwCn1HZ8j4SR+8A4rOE2r5A/tANR0to6ofpzgDu3/S32MAkK36W+xgGYqc/lP2gG1NFYfy494B1U8HY9T9oBa6ThIXygFrRpMQDvqpgHQqQDqgCAIBEAQBAEAjMA8N2wp76+1cfDUij3ILfzOX1eti5XokXunxxR92c/4e13WpdXc7L3BUV4AyVOepPpibLewo3LclJr0RpuqsqeMrOT2h0FZR62BdbFKPvO7IPl8pd0LSlQzsXUq603VW2XQ8dd2Zvrqvbep7kOauRc2qvMZAPI49+c98Hqzj5/0805zzws4S7mvQasNTUQi7VtO2xQBvyrZBPmRgSn1hP8Os9mX39HSqOnUpyhhJdemf8Ao7ON34/0jDGWrdD9MEfzIl6oztaMs84OstP92pHtkz1HaTopSwrsAHdgnc3/AJEdJhW1SrWW1Pal68v+ehWwdOlOSqcNPy7FNrzfqhtK7K85Fa7ct/eTyxK+FSO5JPnzfCNFzdKqtiXHr3MNNwO19yLvqDeGwP4Vx7j4vp95ZUdPuZ1NsljHf+dSJPx9rhCeE+3Ys9J2XNNtdlV4wpUnfWMgjrtx5EestlpeycZQn0+pGVjtknGXQ9ctktiwMwYA2wDE1CAa20wPlANL6IHygGpuHL6QDWeGL6QCP9rX0gGa8NHpANi6AekA3ppB6QDctAgGxa4BsCwDMLANkAQCIAgEQBmARmAQTAKHiunBvOf+pV+65H/E5fWqeK8Zea+xaWlRql7P7mnsyNjMvTwf4OP5mWhT/uzXp9n/AJNmpcxT9S+Z50xTlNX2n0bb8XrhOZJyN3zX9X0kVXtB5+LoTJWFwsfD1POcR7T16qxa0VlSti29+QOQQOXlKTVLtV4KMFxksba2/DvM5LLXQq9S5uINbgbWODgN8pSRxTb3LqYyqSjNuJY6d8BVY7n2+EZAJ9cAyNJZeVwiOqUNzbXLOlUH/UOR5IDlR7nq3+J1Om6RQUVVk97+hW1IR38LB0f7h6ToPQ8N9OrJgFjRbAO2t4BuUwDYIBliANsAbIA7uANkAbIBOyATtgEhYBOIBOIAgEwBAIzAIzAOfXayuitrbG2ovXzJJ6ADzJmupUjTi5y6IzhCU5KMepQ/75qL8mita6x+ezxE+w6f5lBcaxN/7Uf1LKNjTp48V8+SHC9c9+4vc3hJACkJ0OOeJB/8hcTl8U8e3BsrUIU18MC50mp3hs8yrFSfXpznQ6defiIYf5l9fUra9LY15Mr+OXhH07eebB9MLn+PvIOupbIS75ZKsIuSnH0RxcKvAtJyADvHM488/wASv0WWLr3T/Zkm9g/Bx34Kbtj29GjsfTVVb71A3GwEIoIB5fq5H2nSV67hwlye6ZpKulvnPC8l1/wfO24wp+GsBmYkqAqKM+YxyEopUJSk3JnSRsnBYzwjvS4hdxJTI54b/jrIzhl4XJDqQh1ljC8yx4Hpw757woB4hs5lx58+gEl2trTuJONR/IgajUdOnlRznv5F/d3eNu0HnnJ5nPru65l5GzoRp+GorBz3iSznJq3+Q5Aek3whGC2xWEYNt9ToopJmQLLTUwCyorgHdUsA6UEA2rAMxAJAgE4gE4gDEAYgDEAnEAYgDEAQBAIgCAQYBiTAPE/inrK001KMxDvaSgAPPapySfL4h95A1BNwSXmibZPE235FQOIaheFUPQCxAqLgDcdn5+U5qnGLuHCf5clhUSXxLrg9XqOEU7t1Zar1FZAB+h6H5zo62l21VptY9iuhfVYrD59yFvr07LWXCq58GW8QY/5BkC4tZ2cvGo/l+3+H9D1Vo1/hk/i+/sVPG7mNwBOQieHnn4jzx9hMLqNbUdroQbx19G/Uyp31rp6/1FRRcnxnrwef4jp7NVU9AKojMGDjLEYOQNvLz+clw0iMKviKXbpgk0NXdNqe3Pz6o8r2l0GvQKdS73VJyR9xdVz5HPNT06zbWhOP5uUdFp11aVW/BSjJ9UbeCdnF1VBfNlLhhtdgHrtB67VwDy9cmZ0qCnHlYZFv9Vna10oyUl5eXzPVcN4fTpFATLMPzvzP0H5R8hJVOhCHKXJzd3fVbmWZcLyRrCorEoiqW6lRjMzVOKeUuSNKpOSw3wbawTMzAsNNp4BaaeiAWFNMA7K64B0IsA3KsAzAgGYgEwCYAgEwBAEAmAIAgCAIBgYBBMAxzAMXbEA8r2w4MmtrCuSChJQj8pmE6cZrDM4TcHlHH2HraittJZgtUxNTfqQ9Pr1E5u+tvAq7uql9/L5k5VfEhny4NGt7REvcio9eMqpwCVYcicZ6ZnRadb1fATlJPPT2OYvtaoUqkqe1prjt1PPjTs3jtLWPnmcFiT5YHlLjYksNHITuqlSpmMnn1f7nbXWWwrVvnkVG7r7kHAmCqU9r7Eh6ZfKrF7dzfnyvmX+i0gwuQAcDO3oJAljLwdxRU1Tip4zjt0+RZJo1ZSrKGVhghgGBHoR5zw3JtPKKLj1JoYAfAwyny9RB4+SlJLQDoo02YBZafSwCy0+nxALGqmAdddcA3qsA2KsA2AQDICASIBlAAgEwBAJgCAIAgCAIAgGomAYM0AnoIBz3NAPE9pe11VDGtFNtinDgHaq+ozjmZYW+nVKsdzeEW1ppFWvHfJ4i+nqea1naasPVeGdNocMnNTlgMHI5EDB+801NLc57asd0Vz6ZK+8sL7ZKnaSSn55XTuvR9DgHaYWWZU4BPIFc59zN7jOksQj8K8jk6mhQ3OFxVzVfVrnn37nJ2k7VXVoq0hULDDN1I9hN9rJVng1Uv6ehSe6tLJTajtXq7axWG7oYw5r5Fvr5fST7bS6anvlyXbrbY7Y8JHd2d7VarSbR3veVgg92+W5eYDEZGZKuNLjXf5MPzMqdeMI5csnsF/Edmf8ApVIEwPDaW3Zx4vEORH0kRaAoR/uS581/8JFGvCpwup6Di+rbUaPSXWV909hZwuSfCQcHn6jBnPV4QhUcYPKRuKzT05moFpp9PALGnTwDuqpgHVXXAN6rANgWAZgQDIQCYBMAmAIBIgEwBAEAQBAEAQBAOdmgHNdbjnAN2vtZK7HRDYyozKoIBcgZCg/OZRSbSfQygk5JSeEfJeIdrtZZdv3Gnu3OKgpUKR5ODzY8/OdPQ0+2dLjnPfv8vI7W20mzlRxH4s9+/wAvIp+J6l9Q5vapNx+Lu12bj6nrk/ObaVtGjHbDn3ZU3txa2tOpZW1woVsf85dPn0Tx+hzik2LlkKk+TYM9UHNfEsHyupJ0arSnnHdPr8+5XstQYrkgr18JwJDqqlnZN9SbThdbVWis/UqdZVvsZlyQeXiPp6SfaW7pxSS4OmpaVXq0VObxN/z9TD/TlSA2ASN2MqQQemMSbat1G8vGOxW3dHwXtaefoSG98euOQ+skK7oKp4W74iL4c9u7HB6DsrwdtWXFJXfWpayy0FlQeQGPU8se8rNRu42yy3uZZ2ijsylhnp+F6a9M984bOAoUuwGPPnOcvryFxt2xxgknodGkrgXOmrgHfVXAOlEgG5VgGwCAZAQDICAZAQCRAJgCATAEAmAIAgCAIAgCAIBw2vAK3V28iPWAcVetbV6WzSi3ubypRXOf45/KbKNRU5qTWcG63qqlVjNrOOxQVfh0wWx9RdvtI/pd1uVUPqcnxSwq6rUlNOHCXYsrvWq9V/2nswjy91VtTOlqqvd+h+WenlLq2uHWp72sI+Z31DZWcXPdJ9fd+pw0cXpcZyR7qZkrmnnGeTKrpV1SfMTg4nq+8O1fgB5n9Rk2hSc3vfQ63+mtInS/1FXhvhI4iAJO2pHYYPW9h+yWm4mtpsezdUyghGUDBGR5TnNXvatGqlTaw0U+oz528Nfqe+1HZ7hunp7pkUrjG0DmfrOYcm3nuVhT2XIid1RWtNQ/KoA3f3esNtvLPEjjY8x7zw9LnQp0gF1p1gHdWsA3qIBtAgGQEAyAgGUAmATAEAmAIBMAQBAEAQBAEAQBAKq9oBUa5+sA81Y2HOOXPMAtdF2hurGCd6/OAcXEdLodXaLrUsV+W7aeTY6ZmyNapGOxPg0yoU5S3uPJ26/TcPu070jwFkKqxUHaccj84pVHTnGa6p5JEJuElJdjw/F+ytVVW6i63UXbhkbURceeB9vOX9trk5Vl43EfQsqWoSc/j6G/slw5KjY+q0tVhO3uxYA5X15dB5SNqmoxrTXgtrzNV3dKo1sPVNxZgNtapSvpUip/gSmbb6kB8nBZYSckkn5854DUzQDLTJub2gHotFV0gFtQkA7EWAblEAzAgGQEAkCATAJgEwBAJgCATAEAQBAEAQBAEAQCpvEAqdYnWAeb19ZVs+RgHOGgGQaATugEZgDMAgtAMS0AmusucCAXeg0WMQC609OIB31JAOhFgGwCAZAQDKASBAEAmAIBMAQBAJgCAIAgCAIAgEwBAKy1YBw6iqAVGs0mcwClv0TL05iAcxyOsAboA3QBugErWzdAYB26fhpPxftALjS6ADygFpRp8QDsrrgG9UgG0CAZAQDLEAkQBAJgCATAEAQCYAgCAIAgCABAEAQBAOR1gHPZXAOW3TwDjt0efKAcdvDwfKAc7cKX0gGI4SvpAN1fCwPIfaAdlXDwPL9oB2VaQDygHVXRAOhK4BtVYBmFgGWIBIEAkQCYAgEwBAEAQCYAgCAIAgCAIAgCAIAgGkiAa2WAa2rgGs1QDW1EAx/00ADTwDNdPAM1pgGxa4BsCwDMLAJAgGWIBOIAgEwBAJgCAIBMAQBAEAQBAEAQBAEAQBAEA1mARAMTAMSIBBEAjEAYgEgQCQIBkIBIgEwCYBMAmAIAEAmAIAEAmAIAgCAIAgCAIAgCAIAgCAIB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6" descr="data:image/jpeg;base64,/9j/4AAQSkZJRgABAQAAAQABAAD/2wCEAAkGBxAPDw8PEBAQEBAPDw8PDxUPDw8PFhAUFRUWFhQWFBQYHCggGBolHBQUITEhJikrLi4uFx8zODMsNygtLisBCgoKDg0OGxAQGzgkHyQvLDQ3OC0sLzAwLC0sNC8vLDQvLTQtLCwsLCwsLCwsLCwsLCwsLCwsLCwsLCwsLCwsLP/AABEIALsBDgMBEQACEQEDEQH/xAAcAAEAAgMBAQEAAAAAAAAAAAAAAQUCAwQGBwj/xAA4EAACAgECAwYEBQMDBQEAAAABAgADEQQSBSExBhMiQVFxMmGBkQdCUqHBI3KxFBXRQ1NiwtIW/8QAGwEBAAIDAQEAAAAAAAAAAAAAAAQFAgMGAQf/xAA1EQACAQMDAgQEBQMEAwAAAAAAAQIDBBEFEiExQRNRYXEigaGxFDKRwfAGI+EkM0LxFTTR/9oADAMBAAIRAxEAPwD7ZAEAQBAEAQBAEAQBAEAQBAEAQBAEAQBAEAQBAEAQBAEAQBAEAQBAEAQBAEAQBAEAQBAEAQBAEAQBAEAQBAEAQBAEAQAxAGTyA655QFz0Ma7VYZVgwPQqQw+4niaZ7KLi8SWDKenggCAIAgCAIAgCAIAgCAIAgCAIAgCAIAgCAIAgCAIAgCAIAgCAIAgHy78cuJW11aWhGKpcbnswcbtmwKD8vETIty+Ei90SCzOp3WMfUp9fwXX8Gr1zUapDpwtQ5WYtyxUqxQfCeoznmJrdJ008PgmwvoXsqaqRzJN9Vx6m+7t1r9LoOFurrZZqRqDYbVDbttgVB7YMydSajHDNMLS2qVaznHhYxh4xxyW2r/FypNQa107WVIdrPv2knoSq46cjjJnsrlp8Lg10dDjOHxVMSfbHHzZe0fiVwxm298y8lIZq2xzAOMj0ziZ/ioZ5Iq0S6cd0cP58nouG8W0+qDNRdXaFxu2MDtznGR5dD9pujOMlmLIFe1rUGo1YtNnaDnpMjQ1gQBAEAQBAEAQBAEAQBAEAQBAEAQBAEAQBAEAQBAEAQCMwCMwDxn4icBbiNKVoFV6n3ozAnqMMpx5Hl9hNVWnvWCbY3jtam7GUz53d2O1oTUvezWWNWBXtsZt5XGN+eZwq4AmlW7w8vktHrEHUgoxxFPnp38ipNervOh0b0msaUsqF1dPCzh2LMeXLGOU1xjOTSa6EqtWtaUJ1ISzu9Ss4pattt9u1ac27hUu47SSd20nPQ+R9ZqfVk+nHEYx/NHHXv/PY9D20o066Hhl1dFdF19Ja7ul2Btqrg7egznP1m6qlhPBX2FSTq1Y7m0un1OrtJoDw46fQaO+4DXCiy8swBLHwIuVA8I3McfP5ROG3EF3PLS4dZSuKiy4cL+cnRw3imr4Lr7tG93ep3bgZ3FcmsvW4U9CCB+88gnSm1kzuJU762jUcecr368rPc7OzP4nakLqDqilvdadrKgVCl7N6qASPLxftPadaazl5Nd5plvKUFSjty8PnPBe8M/Fap6Huv07oEsqq/psH3M4duhxgAIfuJsjc/DmS/QjVdFXjKnSqdm/iWPtk9Bwnt5w7VMqJcVsYgKtiMhJPQZ5j95nC4hJ4Ilxo91Ri5tJpd00/8/Qv9Nrareddldg/8HV/8GbVJPoyvqUalP8APFr3WDfMjWIAgCAIAgCAIAgCAIAgCAIAgCAIAMAQCMwCCYBgzwCKW3Z+RxAMmQQDU+mU+UA4tRwtG8hAPPa7sLpLW3NShbOcjKk+5B5zBwi3lo3wuq0I7YzaRW9puxH+s7nNjIKQQoChsg4z1/tmNSkp4ybrS+lbKSSzkqu3XZ7U6hqLqVzZQNvxBSQDlSPmDmYVqTlyiTpt9ChuhVXws8zfw/WWvqtZrlfvFpYLlRl327F+DkABzmrw54cpE78Zb7qdGh+XP6fqeUShiVAHN87eeOWSP/UzTt5wWjqpRlLybRYbwNBjzbWZ+iVD/wC57/w+Zgv/AGX6RRf9ntBZWwut0YVKNLfeLlL4ylTFCxDFSSdvkJshFrloh3NWnJKEJt5klh+/tk81pbdiNYLnS1GTu1VfiH5jv3eEj25+okfbHHqXHjVt23rF+b/Y/QP4f6m+3hums1OTYQ2C2dzJuOwn6fxLGju2LccbqXhfiZeEsLjp0z3+p6LM2kAmATAEAQBAEAQBAEAQBAEAQBmAIBEAZgGBMA1PZAOO/UYgFboONBNQ9bnCPtwfRsecA9MpBGRzgEwCCIBiVgGJrgGp9MD5QDlu4YjeQgFRruylFpy1SE4IyVGcH0PWeNJ9TONSUfys8zxP8OKXULXvqClmG1twycZJ3Z9BNUqEWsE2jqlxTk5Zy35lDZ+H+qpFvdXBg9bIFO5M7uRzjkeWZr/D4zhk16wqjjvj0eeCh13ZTU00ITQ7Wi1y/dg2eDau3OPQq33mudGSh6ky31SlOu8vEWl18+59t7L8QezQ0W3BkYUgWb1Knco2k4PrjP1kum24LJz97CELicYPKzxjyfJa025A9hMyMbw0A2QBAEAQBAEAQBAEAQBAMLmIVioywVio9TjkJ5LKTwerDayeX4fxYNWHLsbSfMnm2emP2xONhd11Uzl78/L29i5q2/OEvhPUq4PQg+xE7GM4y6MpmmiZkeGJgHLrdSKq2sboo549c4A+5mqtWjSpuo+iM6dN1JKK7nINQWClgBuHLac/PEr7PUvHmoyjjPT5G6rQUc4fQrtfbgGWpGPKaq3Lt9IBZ8K7Q204XO9PQ+XsYB6rQdoqLcDdsb0blALVLFPMEH2gGUAQBAIxAIKwDE1iAYNpx6CAceruopGXYA+g5kwDzXFeNm8itRtr3DI825+cAudJqcwCyrsgHbAEAQBAEAQBAEAQDhTiaMTtDFQcFhjH055MrJarRU3Hl479iQ7aSXJ2K2Rkcweksk01lEdrHDKnjXFO721ow7xjzxgkD0A9TK3U7irSprwerf6GVrWtZV/BnNbn0WfueYdkFr2MhNoY7t3Igj1HrOWrTrOf93qdHCCcEoPj0PSdntSbUVyMZ345Y5DpLfR3Lxce/wCxVXsFFtL0LkzpSvODi+rFVR67nyiYODkg8/pIV/dq2pOT6vhe5ItqLqzx2RQafh4FZ7xm2EAEZOX9/U5nH03U5ab5+vy7ltUqrdiK5+x1aNagxwXBVT4bDjZ68j0lxpMacK8lNYkl37eZCvJT8Pc8Y80a9WodcqQwPQggg/WdJGSksorIyjJbovK9DynE6SrbvI9flPTI5A8AzFkA69Pr7E+B2X2MAs9P2m1C/mDe4gHdV2uf81YPsYB0r2uHnWfuIBn/APrU/wC233EAwbtaPKo/UiAc9vaq0/Cqj7mAV+p45e/VyP7eUArbLSeZJPvzgGFbZZfeAem4eTygF1SeUAtYAgCAIAgCAIAgGrU2qiM7clVST7fKYVJxhFyl0RlGLk0l1Z894NxqzvE0hXunsLbO8IC4HTxdM9OU5CFtKrNqlJYb7+pe1lFLdNcpdiy03aNncadwaK036e3me8UgFc7h8Jzg8vWdRT/tpU+yWD57c61P8b4dRbYNvPz9SjKtTawFned3YSlnLLAHKk+p9faYySzwc1cyjRunKhLOHwztt1q6jVgAKjXBSwLfpUBmEqdUt6ck62cPg7rRNfu7qtGlGn/bSeX5Pr19+iPVcHuUWGpMbErwvzwRmYaNUj40oen78l9dQl4anLq2XE6UrzxvabiIXWKjHCpWmM+rEk/sBOZ1vdKqorsi60+C8Fvuzm46w1NdapY1RrdLFZXKjI+Q+Ln9pXUruMF+XMu3PT/JquLKtODjCW3PpyUOisuF76V1e9rMsWrFhOD1JLAfU5Ikh0J18VaXLaKS1So79Ou/ijLv7/zOT2PBdFs04U7urYDrtwM+n8mdDpymrdKaafqZU7WFqvChLcl7GnXaDcDyk42HmdbwtkOV5j09PaAV+4jkeR+cAzWyAZrZANgeAZh4BkHgDfABeAYl4BjuJ5DmYBZ8O0JzuPX/ABAPR6SjEAs6k5QCygCAIAgCARAEAQDy3bLjQ09mkrIzW7s9p/SByTPyyT9pT6vLNNU116++CfY08uUvkcXEeA16pLrFsVbSv9HJ8O0rzXHqT5jn0lZY0qNSnLdLa08/IkzuKlNpbcrDyefbSX1It2oFpLLWru6jIx4VNhHuF3H0EuadaNTiLzg+bazb3txN1qlHalnp5fqTNhzRimlWy2okHchO3Gc8+v06SBqKXgN5w/XudV/SV3Wo3myMXKEuuO3k/l+56jRf0NQASSMVuuf0uAD9jmV0ErS7pyj+VpfpLr9T6RUfjUX58/Q9VunXFGeR7QWql1t5VXFPdMA3MErg4+85XUK2L9SjzjBZOo6NjKXfEjg4Hqxq7LbXSquioZCIiqM9ck9Tiabq4dV9El6EHTrivNSqzfHRfdnVou29G4Viq3ugAFcAZJPXwemenOW9te0qEI0scL7kCrqMJVG30PWciAfXnzlznJLNNlOYBx3aIHygFVq+DK3VcwCn1HZ8j4SR+8A4rOE2r5A/tANR0to6ofpzgDu3/S32MAkK36W+xgGYqc/lP2gG1NFYfy494B1U8HY9T9oBa6ThIXygFrRpMQDvqpgHQqQDqgCAIBEAQBAEAjMA8N2wp76+1cfDUij3ILfzOX1eti5XokXunxxR92c/4e13WpdXc7L3BUV4AyVOepPpibLewo3LclJr0RpuqsqeMrOT2h0FZR62BdbFKPvO7IPl8pd0LSlQzsXUq603VW2XQ8dd2Zvrqvbep7kOauRc2qvMZAPI49+c98Hqzj5/0805zzws4S7mvQasNTUQi7VtO2xQBvyrZBPmRgSn1hP8Os9mX39HSqOnUpyhhJdemf8Ao7ON34/0jDGWrdD9MEfzIl6oztaMs84OstP92pHtkz1HaTopSwrsAHdgnc3/AJEdJhW1SrWW1Pal68v+ehWwdOlOSqcNPy7FNrzfqhtK7K85Fa7ct/eTyxK+FSO5JPnzfCNFzdKqtiXHr3MNNwO19yLvqDeGwP4Vx7j4vp95ZUdPuZ1NsljHf+dSJPx9rhCeE+3Ys9J2XNNtdlV4wpUnfWMgjrtx5EestlpeycZQn0+pGVjtknGXQ9ctktiwMwYA2wDE1CAa20wPlANL6IHygGpuHL6QDWeGL6QCP9rX0gGa8NHpANi6AekA3ppB6QDctAgGxa4BsCwDMLANkAQCIAgEQBmARmAQTAKHiunBvOf+pV+65H/E5fWqeK8Zea+xaWlRql7P7mnsyNjMvTwf4OP5mWhT/uzXp9n/AJNmpcxT9S+Z50xTlNX2n0bb8XrhOZJyN3zX9X0kVXtB5+LoTJWFwsfD1POcR7T16qxa0VlSti29+QOQQOXlKTVLtV4KMFxksba2/DvM5LLXQq9S5uINbgbWODgN8pSRxTb3LqYyqSjNuJY6d8BVY7n2+EZAJ9cAyNJZeVwiOqUNzbXLOlUH/UOR5IDlR7nq3+J1Om6RQUVVk97+hW1IR38LB0f7h6ToPQ8N9OrJgFjRbAO2t4BuUwDYIBliANsAbIA7uANkAbIBOyATtgEhYBOIBOIAgEwBAIzAIzAOfXayuitrbG2ovXzJJ6ADzJmupUjTi5y6IzhCU5KMepQ/75qL8mita6x+ezxE+w6f5lBcaxN/7Uf1LKNjTp48V8+SHC9c9+4vc3hJACkJ0OOeJB/8hcTl8U8e3BsrUIU18MC50mp3hs8yrFSfXpznQ6defiIYf5l9fUra9LY15Mr+OXhH07eebB9MLn+PvIOupbIS75ZKsIuSnH0RxcKvAtJyADvHM488/wASv0WWLr3T/Zkm9g/Bx34Kbtj29GjsfTVVb71A3GwEIoIB5fq5H2nSV67hwlye6ZpKulvnPC8l1/wfO24wp+GsBmYkqAqKM+YxyEopUJSk3JnSRsnBYzwjvS4hdxJTI54b/jrIzhl4XJDqQh1ljC8yx4Hpw757woB4hs5lx58+gEl2trTuJONR/IgajUdOnlRznv5F/d3eNu0HnnJ5nPru65l5GzoRp+GorBz3iSznJq3+Q5Aek3whGC2xWEYNt9ToopJmQLLTUwCyorgHdUsA6UEA2rAMxAJAgE4gE4gDEAYgDEAnEAYgDEAQBAIgCAQYBiTAPE/inrK001KMxDvaSgAPPapySfL4h95A1BNwSXmibZPE235FQOIaheFUPQCxAqLgDcdn5+U5qnGLuHCf5clhUSXxLrg9XqOEU7t1Zar1FZAB+h6H5zo62l21VptY9iuhfVYrD59yFvr07LWXCq58GW8QY/5BkC4tZ2cvGo/l+3+H9D1Vo1/hk/i+/sVPG7mNwBOQieHnn4jzx9hMLqNbUdroQbx19G/Uyp31rp6/1FRRcnxnrwef4jp7NVU9AKojMGDjLEYOQNvLz+clw0iMKviKXbpgk0NXdNqe3Pz6o8r2l0GvQKdS73VJyR9xdVz5HPNT06zbWhOP5uUdFp11aVW/BSjJ9UbeCdnF1VBfNlLhhtdgHrtB67VwDy9cmZ0qCnHlYZFv9Vna10oyUl5eXzPVcN4fTpFATLMPzvzP0H5R8hJVOhCHKXJzd3fVbmWZcLyRrCorEoiqW6lRjMzVOKeUuSNKpOSw3wbawTMzAsNNp4BaaeiAWFNMA7K64B0IsA3KsAzAgGYgEwCYAgEwBAEAmAIAgCAIBgYBBMAxzAMXbEA8r2w4MmtrCuSChJQj8pmE6cZrDM4TcHlHH2HraittJZgtUxNTfqQ9Pr1E5u+tvAq7uql9/L5k5VfEhny4NGt7REvcio9eMqpwCVYcicZ6ZnRadb1fATlJPPT2OYvtaoUqkqe1prjt1PPjTs3jtLWPnmcFiT5YHlLjYksNHITuqlSpmMnn1f7nbXWWwrVvnkVG7r7kHAmCqU9r7Eh6ZfKrF7dzfnyvmX+i0gwuQAcDO3oJAljLwdxRU1Tip4zjt0+RZJo1ZSrKGVhghgGBHoR5zw3JtPKKLj1JoYAfAwyny9RB4+SlJLQDoo02YBZafSwCy0+nxALGqmAdddcA3qsA2KsA2AQDICASIBlAAgEwBAJgCAIAgCAIAgGomAYM0AnoIBz3NAPE9pe11VDGtFNtinDgHaq+ozjmZYW+nVKsdzeEW1ppFWvHfJ4i+nqea1naasPVeGdNocMnNTlgMHI5EDB+801NLc57asd0Vz6ZK+8sL7ZKnaSSn55XTuvR9DgHaYWWZU4BPIFc59zN7jOksQj8K8jk6mhQ3OFxVzVfVrnn37nJ2k7VXVoq0hULDDN1I9hN9rJVng1Uv6ehSe6tLJTajtXq7axWG7oYw5r5Fvr5fST7bS6anvlyXbrbY7Y8JHd2d7VarSbR3veVgg92+W5eYDEZGZKuNLjXf5MPzMqdeMI5csnsF/Edmf8ApVIEwPDaW3Zx4vEORH0kRaAoR/uS581/8JFGvCpwup6Di+rbUaPSXWV909hZwuSfCQcHn6jBnPV4QhUcYPKRuKzT05moFpp9PALGnTwDuqpgHVXXAN6rANgWAZgQDIQCYBMAmAIBIgEwBAEAQBAEAQBAOdmgHNdbjnAN2vtZK7HRDYyozKoIBcgZCg/OZRSbSfQygk5JSeEfJeIdrtZZdv3Gnu3OKgpUKR5ODzY8/OdPQ0+2dLjnPfv8vI7W20mzlRxH4s9+/wAvIp+J6l9Q5vapNx+Lu12bj6nrk/ObaVtGjHbDn3ZU3txa2tOpZW1woVsf85dPn0Tx+hzik2LlkKk+TYM9UHNfEsHyupJ0arSnnHdPr8+5XstQYrkgr18JwJDqqlnZN9SbThdbVWis/UqdZVvsZlyQeXiPp6SfaW7pxSS4OmpaVXq0VObxN/z9TD/TlSA2ASN2MqQQemMSbat1G8vGOxW3dHwXtaefoSG98euOQ+skK7oKp4W74iL4c9u7HB6DsrwdtWXFJXfWpayy0FlQeQGPU8se8rNRu42yy3uZZ2ijsylhnp+F6a9M984bOAoUuwGPPnOcvryFxt2xxgknodGkrgXOmrgHfVXAOlEgG5VgGwCAZAQDICAZAQCRAJgCATAEAmAIAgCAIAgCAIBw2vAK3V28iPWAcVetbV6WzSi3ubypRXOf45/KbKNRU5qTWcG63qqlVjNrOOxQVfh0wWx9RdvtI/pd1uVUPqcnxSwq6rUlNOHCXYsrvWq9V/2nswjy91VtTOlqqvd+h+WenlLq2uHWp72sI+Z31DZWcXPdJ9fd+pw0cXpcZyR7qZkrmnnGeTKrpV1SfMTg4nq+8O1fgB5n9Rk2hSc3vfQ63+mtInS/1FXhvhI4iAJO2pHYYPW9h+yWm4mtpsezdUyghGUDBGR5TnNXvatGqlTaw0U+oz528Nfqe+1HZ7hunp7pkUrjG0DmfrOYcm3nuVhT2XIid1RWtNQ/KoA3f3esNtvLPEjjY8x7zw9LnQp0gF1p1gHdWsA3qIBtAgGQEAyAgGUAmATAEAmAIBMAQBAEAQBAEAQBAKq9oBUa5+sA81Y2HOOXPMAtdF2hurGCd6/OAcXEdLodXaLrUsV+W7aeTY6ZmyNapGOxPg0yoU5S3uPJ26/TcPu070jwFkKqxUHaccj84pVHTnGa6p5JEJuElJdjw/F+ytVVW6i63UXbhkbURceeB9vOX9trk5Vl43EfQsqWoSc/j6G/slw5KjY+q0tVhO3uxYA5X15dB5SNqmoxrTXgtrzNV3dKo1sPVNxZgNtapSvpUip/gSmbb6kB8nBZYSckkn5854DUzQDLTJub2gHotFV0gFtQkA7EWAblEAzAgGQEAkCATAJgEwBAJgCATAEAQBAEAQBAEAQCpvEAqdYnWAeb19ZVs+RgHOGgGQaATugEZgDMAgtAMS0AmusucCAXeg0WMQC609OIB31JAOhFgGwCAZAQDKASBAEAmAIBMAQBAJgCAIAgCAIAgEwBAKy1YBw6iqAVGs0mcwClv0TL05iAcxyOsAboA3QBugErWzdAYB26fhpPxftALjS6ADygFpRp8QDsrrgG9UgG0CAZAQDLEAkQBAJgCATAEAQCYAgCAIAgCABAEAQBAOR1gHPZXAOW3TwDjt0efKAcdvDwfKAc7cKX0gGI4SvpAN1fCwPIfaAdlXDwPL9oB2VaQDygHVXRAOhK4BtVYBmFgGWIBIEAkQCYAgEwBAEAQCYAgCAIAgCAIAgCAIAgGkiAa2WAa2rgGs1QDW1EAx/00ADTwDNdPAM1pgGxa4BsCwDMLAJAgGWIBOIAgEwBAJgCAIBMAQBAEAQBAEAQBAEAQBAEA1mARAMTAMSIBBEAjEAYgEgQCQIBkIBIgEwCYBMAmAIAEAmAIAEAmAIAgCAIAgCAIAgCAIAgCAIB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8" descr="data:image/jpeg;base64,/9j/4AAQSkZJRgABAQAAAQABAAD/2wCEAAkGBxAPDw8PEBAQEBAPDw8PDxUPDw8PFhAUFRUWFhQWFBQYHCggGBolHBQUITEhJikrLi4uFx8zODMsNygtLisBCgoKDg0OGxAQGzgkHyQvLDQ3OC0sLzAwLC0sNC8vLDQvLTQtLCwsLCwsLCwsLCwsLCwsLCwsLCwsLCwsLCwsLP/AABEIALsBDgMBEQACEQEDEQH/xAAcAAEAAgMBAQEAAAAAAAAAAAAAAQUCAwQGBwj/xAA4EAACAgECAwYEBQMDBQEAAAABAgADEQQSBSExBhMiQVFxMmGBkQdCUqHBI3KxFBXRQ1NiwtIW/8QAGwEBAAIDAQEAAAAAAAAAAAAAAAQFAgMGAQf/xAA1EQACAQMDAgQEBQMEAwAAAAAAAQIDBBEFEiExQRNRYXEigaGxFDKRwfAGI+EkM0LxFTTR/9oADAMBAAIRAxEAPwD7ZAEAQBAEAQBAEAQBAEAQBAEAQBAEAQBAEAQBAEAQBAEAQBAEAQBAEAQBAEAQBAEAQBAEAQBAEAQBAEAQBAEAQBAEAQAxAGTyA655QFz0Ma7VYZVgwPQqQw+4niaZ7KLi8SWDKenggCAIAgCAIAgCAIAgCAIAgCAIAgCAIAgCAIAgCAIAgCAIAgCAIAgHy78cuJW11aWhGKpcbnswcbtmwKD8vETIty+Ei90SCzOp3WMfUp9fwXX8Gr1zUapDpwtQ5WYtyxUqxQfCeoznmJrdJ008PgmwvoXsqaqRzJN9Vx6m+7t1r9LoOFurrZZqRqDYbVDbttgVB7YMydSajHDNMLS2qVaznHhYxh4xxyW2r/FypNQa107WVIdrPv2knoSq46cjjJnsrlp8Lg10dDjOHxVMSfbHHzZe0fiVwxm298y8lIZq2xzAOMj0ziZ/ioZ5Iq0S6cd0cP58nouG8W0+qDNRdXaFxu2MDtznGR5dD9pujOMlmLIFe1rUGo1YtNnaDnpMjQ1gQBAEAQBAEAQBAEAQBAEAQBAEAQBAEAQBAEAQBAEAQCMwCMwDxn4icBbiNKVoFV6n3ozAnqMMpx5Hl9hNVWnvWCbY3jtam7GUz53d2O1oTUvezWWNWBXtsZt5XGN+eZwq4AmlW7w8vktHrEHUgoxxFPnp38ipNervOh0b0msaUsqF1dPCzh2LMeXLGOU1xjOTSa6EqtWtaUJ1ISzu9Ss4pattt9u1ac27hUu47SSd20nPQ+R9ZqfVk+nHEYx/NHHXv/PY9D20o066Hhl1dFdF19Ja7ul2Btqrg7egznP1m6qlhPBX2FSTq1Y7m0un1OrtJoDw46fQaO+4DXCiy8swBLHwIuVA8I3McfP5ROG3EF3PLS4dZSuKiy4cL+cnRw3imr4Lr7tG93ep3bgZ3FcmsvW4U9CCB+88gnSm1kzuJU762jUcecr368rPc7OzP4nakLqDqilvdadrKgVCl7N6qASPLxftPadaazl5Nd5plvKUFSjty8PnPBe8M/Fap6Huv07oEsqq/psH3M4duhxgAIfuJsjc/DmS/QjVdFXjKnSqdm/iWPtk9Bwnt5w7VMqJcVsYgKtiMhJPQZ5j95nC4hJ4Ilxo91Ri5tJpd00/8/Qv9Nrareddldg/8HV/8GbVJPoyvqUalP8APFr3WDfMjWIAgCAIAgCAIAgCAIAgCAIAgCAIAMAQCMwCCYBgzwCKW3Z+RxAMmQQDU+mU+UA4tRwtG8hAPPa7sLpLW3NShbOcjKk+5B5zBwi3lo3wuq0I7YzaRW9puxH+s7nNjIKQQoChsg4z1/tmNSkp4ybrS+lbKSSzkqu3XZ7U6hqLqVzZQNvxBSQDlSPmDmYVqTlyiTpt9ChuhVXws8zfw/WWvqtZrlfvFpYLlRl327F+DkABzmrw54cpE78Zb7qdGh+XP6fqeUShiVAHN87eeOWSP/UzTt5wWjqpRlLybRYbwNBjzbWZ+iVD/wC57/w+Zgv/AGX6RRf9ntBZWwut0YVKNLfeLlL4ylTFCxDFSSdvkJshFrloh3NWnJKEJt5klh+/tk81pbdiNYLnS1GTu1VfiH5jv3eEj25+okfbHHqXHjVt23rF+b/Y/QP4f6m+3hums1OTYQ2C2dzJuOwn6fxLGju2LccbqXhfiZeEsLjp0z3+p6LM2kAmATAEAQBAEAQBAEAQBAEAQBmAIBEAZgGBMA1PZAOO/UYgFboONBNQ9bnCPtwfRsecA9MpBGRzgEwCCIBiVgGJrgGp9MD5QDlu4YjeQgFRruylFpy1SE4IyVGcH0PWeNJ9TONSUfys8zxP8OKXULXvqClmG1twycZJ3Z9BNUqEWsE2jqlxTk5Zy35lDZ+H+qpFvdXBg9bIFO5M7uRzjkeWZr/D4zhk16wqjjvj0eeCh13ZTU00ITQ7Wi1y/dg2eDau3OPQq33mudGSh6ky31SlOu8vEWl18+59t7L8QezQ0W3BkYUgWb1Knco2k4PrjP1kum24LJz97CELicYPKzxjyfJa025A9hMyMbw0A2QBAEAQBAEAQBAEAQBAMLmIVioywVio9TjkJ5LKTwerDayeX4fxYNWHLsbSfMnm2emP2xONhd11Uzl78/L29i5q2/OEvhPUq4PQg+xE7GM4y6MpmmiZkeGJgHLrdSKq2sboo549c4A+5mqtWjSpuo+iM6dN1JKK7nINQWClgBuHLac/PEr7PUvHmoyjjPT5G6rQUc4fQrtfbgGWpGPKaq3Lt9IBZ8K7Q204XO9PQ+XsYB6rQdoqLcDdsb0blALVLFPMEH2gGUAQBAIxAIKwDE1iAYNpx6CAceruopGXYA+g5kwDzXFeNm8itRtr3DI825+cAudJqcwCyrsgHbAEAQBAEAQBAEAQDhTiaMTtDFQcFhjH055MrJarRU3Hl479iQ7aSXJ2K2Rkcweksk01lEdrHDKnjXFO721ow7xjzxgkD0A9TK3U7irSprwerf6GVrWtZV/BnNbn0WfueYdkFr2MhNoY7t3Igj1HrOWrTrOf93qdHCCcEoPj0PSdntSbUVyMZ345Y5DpLfR3Lxce/wCxVXsFFtL0LkzpSvODi+rFVR67nyiYODkg8/pIV/dq2pOT6vhe5ItqLqzx2RQafh4FZ7xm2EAEZOX9/U5nH03U5ab5+vy7ltUqrdiK5+x1aNagxwXBVT4bDjZ68j0lxpMacK8lNYkl37eZCvJT8Pc8Y80a9WodcqQwPQggg/WdJGSksorIyjJbovK9DynE6SrbvI9flPTI5A8AzFkA69Pr7E+B2X2MAs9P2m1C/mDe4gHdV2uf81YPsYB0r2uHnWfuIBn/APrU/wC233EAwbtaPKo/UiAc9vaq0/Cqj7mAV+p45e/VyP7eUArbLSeZJPvzgGFbZZfeAem4eTygF1SeUAtYAgCAIAgCAIAgGrU2qiM7clVST7fKYVJxhFyl0RlGLk0l1Z894NxqzvE0hXunsLbO8IC4HTxdM9OU5CFtKrNqlJYb7+pe1lFLdNcpdiy03aNncadwaK036e3me8UgFc7h8Jzg8vWdRT/tpU+yWD57c61P8b4dRbYNvPz9SjKtTawFned3YSlnLLAHKk+p9faYySzwc1cyjRunKhLOHwztt1q6jVgAKjXBSwLfpUBmEqdUt6ck62cPg7rRNfu7qtGlGn/bSeX5Pr19+iPVcHuUWGpMbErwvzwRmYaNUj40oen78l9dQl4anLq2XE6UrzxvabiIXWKjHCpWmM+rEk/sBOZ1vdKqorsi60+C8Fvuzm46w1NdapY1RrdLFZXKjI+Q+Ln9pXUruMF+XMu3PT/JquLKtODjCW3PpyUOisuF76V1e9rMsWrFhOD1JLAfU5Ikh0J18VaXLaKS1So79Ou/ijLv7/zOT2PBdFs04U7urYDrtwM+n8mdDpymrdKaafqZU7WFqvChLcl7GnXaDcDyk42HmdbwtkOV5j09PaAV+4jkeR+cAzWyAZrZANgeAZh4BkHgDfABeAYl4BjuJ5DmYBZ8O0JzuPX/ABAPR6SjEAs6k5QCygCAIAgCARAEAQDy3bLjQ09mkrIzW7s9p/SByTPyyT9pT6vLNNU116++CfY08uUvkcXEeA16pLrFsVbSv9HJ8O0rzXHqT5jn0lZY0qNSnLdLa08/IkzuKlNpbcrDyefbSX1It2oFpLLWru6jIx4VNhHuF3H0EuadaNTiLzg+bazb3txN1qlHalnp5fqTNhzRimlWy2okHchO3Gc8+v06SBqKXgN5w/XudV/SV3Wo3myMXKEuuO3k/l+56jRf0NQASSMVuuf0uAD9jmV0ErS7pyj+VpfpLr9T6RUfjUX58/Q9VunXFGeR7QWql1t5VXFPdMA3MErg4+85XUK2L9SjzjBZOo6NjKXfEjg4Hqxq7LbXSquioZCIiqM9ck9Tiabq4dV9El6EHTrivNSqzfHRfdnVou29G4Viq3ugAFcAZJPXwemenOW9te0qEI0scL7kCrqMJVG30PWciAfXnzlznJLNNlOYBx3aIHygFVq+DK3VcwCn1HZ8j4SR+8A4rOE2r5A/tANR0to6ofpzgDu3/S32MAkK36W+xgGYqc/lP2gG1NFYfy494B1U8HY9T9oBa6ThIXygFrRpMQDvqpgHQqQDqgCAIBEAQBAEAjMA8N2wp76+1cfDUij3ILfzOX1eti5XokXunxxR92c/4e13WpdXc7L3BUV4AyVOepPpibLewo3LclJr0RpuqsqeMrOT2h0FZR62BdbFKPvO7IPl8pd0LSlQzsXUq603VW2XQ8dd2Zvrqvbep7kOauRc2qvMZAPI49+c98Hqzj5/0805zzws4S7mvQasNTUQi7VtO2xQBvyrZBPmRgSn1hP8Os9mX39HSqOnUpyhhJdemf8Ao7ON34/0jDGWrdD9MEfzIl6oztaMs84OstP92pHtkz1HaTopSwrsAHdgnc3/AJEdJhW1SrWW1Pal68v+ehWwdOlOSqcNPy7FNrzfqhtK7K85Fa7ct/eTyxK+FSO5JPnzfCNFzdKqtiXHr3MNNwO19yLvqDeGwP4Vx7j4vp95ZUdPuZ1NsljHf+dSJPx9rhCeE+3Ys9J2XNNtdlV4wpUnfWMgjrtx5EestlpeycZQn0+pGVjtknGXQ9ctktiwMwYA2wDE1CAa20wPlANL6IHygGpuHL6QDWeGL6QCP9rX0gGa8NHpANi6AekA3ppB6QDctAgGxa4BsCwDMLANkAQCIAgEQBmARmAQTAKHiunBvOf+pV+65H/E5fWqeK8Zea+xaWlRql7P7mnsyNjMvTwf4OP5mWhT/uzXp9n/AJNmpcxT9S+Z50xTlNX2n0bb8XrhOZJyN3zX9X0kVXtB5+LoTJWFwsfD1POcR7T16qxa0VlSti29+QOQQOXlKTVLtV4KMFxksba2/DvM5LLXQq9S5uINbgbWODgN8pSRxTb3LqYyqSjNuJY6d8BVY7n2+EZAJ9cAyNJZeVwiOqUNzbXLOlUH/UOR5IDlR7nq3+J1Om6RQUVVk97+hW1IR38LB0f7h6ToPQ8N9OrJgFjRbAO2t4BuUwDYIBliANsAbIA7uANkAbIBOyATtgEhYBOIBOIAgEwBAIzAIzAOfXayuitrbG2ovXzJJ6ADzJmupUjTi5y6IzhCU5KMepQ/75qL8mita6x+ezxE+w6f5lBcaxN/7Uf1LKNjTp48V8+SHC9c9+4vc3hJACkJ0OOeJB/8hcTl8U8e3BsrUIU18MC50mp3hs8yrFSfXpznQ6defiIYf5l9fUra9LY15Mr+OXhH07eebB9MLn+PvIOupbIS75ZKsIuSnH0RxcKvAtJyADvHM488/wASv0WWLr3T/Zkm9g/Bx34Kbtj29GjsfTVVb71A3GwEIoIB5fq5H2nSV67hwlye6ZpKulvnPC8l1/wfO24wp+GsBmYkqAqKM+YxyEopUJSk3JnSRsnBYzwjvS4hdxJTI54b/jrIzhl4XJDqQh1ljC8yx4Hpw757woB4hs5lx58+gEl2trTuJONR/IgajUdOnlRznv5F/d3eNu0HnnJ5nPru65l5GzoRp+GorBz3iSznJq3+Q5Aek3whGC2xWEYNt9ToopJmQLLTUwCyorgHdUsA6UEA2rAMxAJAgE4gE4gDEAYgDEAnEAYgDEAQBAIgCAQYBiTAPE/inrK001KMxDvaSgAPPapySfL4h95A1BNwSXmibZPE235FQOIaheFUPQCxAqLgDcdn5+U5qnGLuHCf5clhUSXxLrg9XqOEU7t1Zar1FZAB+h6H5zo62l21VptY9iuhfVYrD59yFvr07LWXCq58GW8QY/5BkC4tZ2cvGo/l+3+H9D1Vo1/hk/i+/sVPG7mNwBOQieHnn4jzx9hMLqNbUdroQbx19G/Uyp31rp6/1FRRcnxnrwef4jp7NVU9AKojMGDjLEYOQNvLz+clw0iMKviKXbpgk0NXdNqe3Pz6o8r2l0GvQKdS73VJyR9xdVz5HPNT06zbWhOP5uUdFp11aVW/BSjJ9UbeCdnF1VBfNlLhhtdgHrtB67VwDy9cmZ0qCnHlYZFv9Vna10oyUl5eXzPVcN4fTpFATLMPzvzP0H5R8hJVOhCHKXJzd3fVbmWZcLyRrCorEoiqW6lRjMzVOKeUuSNKpOSw3wbawTMzAsNNp4BaaeiAWFNMA7K64B0IsA3KsAzAgGYgEwCYAgEwBAEAmAIAgCAIBgYBBMAxzAMXbEA8r2w4MmtrCuSChJQj8pmE6cZrDM4TcHlHH2HraittJZgtUxNTfqQ9Pr1E5u+tvAq7uql9/L5k5VfEhny4NGt7REvcio9eMqpwCVYcicZ6ZnRadb1fATlJPPT2OYvtaoUqkqe1prjt1PPjTs3jtLWPnmcFiT5YHlLjYksNHITuqlSpmMnn1f7nbXWWwrVvnkVG7r7kHAmCqU9r7Eh6ZfKrF7dzfnyvmX+i0gwuQAcDO3oJAljLwdxRU1Tip4zjt0+RZJo1ZSrKGVhghgGBHoR5zw3JtPKKLj1JoYAfAwyny9RB4+SlJLQDoo02YBZafSwCy0+nxALGqmAdddcA3qsA2KsA2AQDICASIBlAAgEwBAJgCAIAgCAIAgGomAYM0AnoIBz3NAPE9pe11VDGtFNtinDgHaq+ozjmZYW+nVKsdzeEW1ppFWvHfJ4i+nqea1naasPVeGdNocMnNTlgMHI5EDB+801NLc57asd0Vz6ZK+8sL7ZKnaSSn55XTuvR9DgHaYWWZU4BPIFc59zN7jOksQj8K8jk6mhQ3OFxVzVfVrnn37nJ2k7VXVoq0hULDDN1I9hN9rJVng1Uv6ehSe6tLJTajtXq7axWG7oYw5r5Fvr5fST7bS6anvlyXbrbY7Y8JHd2d7VarSbR3veVgg92+W5eYDEZGZKuNLjXf5MPzMqdeMI5csnsF/Edmf8ApVIEwPDaW3Zx4vEORH0kRaAoR/uS581/8JFGvCpwup6Di+rbUaPSXWV909hZwuSfCQcHn6jBnPV4QhUcYPKRuKzT05moFpp9PALGnTwDuqpgHVXXAN6rANgWAZgQDIQCYBMAmAIBIgEwBAEAQBAEAQBAOdmgHNdbjnAN2vtZK7HRDYyozKoIBcgZCg/OZRSbSfQygk5JSeEfJeIdrtZZdv3Gnu3OKgpUKR5ODzY8/OdPQ0+2dLjnPfv8vI7W20mzlRxH4s9+/wAvIp+J6l9Q5vapNx+Lu12bj6nrk/ObaVtGjHbDn3ZU3txa2tOpZW1woVsf85dPn0Tx+hzik2LlkKk+TYM9UHNfEsHyupJ0arSnnHdPr8+5XstQYrkgr18JwJDqqlnZN9SbThdbVWis/UqdZVvsZlyQeXiPp6SfaW7pxSS4OmpaVXq0VObxN/z9TD/TlSA2ASN2MqQQemMSbat1G8vGOxW3dHwXtaefoSG98euOQ+skK7oKp4W74iL4c9u7HB6DsrwdtWXFJXfWpayy0FlQeQGPU8se8rNRu42yy3uZZ2ijsylhnp+F6a9M984bOAoUuwGPPnOcvryFxt2xxgknodGkrgXOmrgHfVXAOlEgG5VgGwCAZAQDICAZAQCRAJgCATAEAmAIAgCAIAgCAIBw2vAK3V28iPWAcVetbV6WzSi3ubypRXOf45/KbKNRU5qTWcG63qqlVjNrOOxQVfh0wWx9RdvtI/pd1uVUPqcnxSwq6rUlNOHCXYsrvWq9V/2nswjy91VtTOlqqvd+h+WenlLq2uHWp72sI+Z31DZWcXPdJ9fd+pw0cXpcZyR7qZkrmnnGeTKrpV1SfMTg4nq+8O1fgB5n9Rk2hSc3vfQ63+mtInS/1FXhvhI4iAJO2pHYYPW9h+yWm4mtpsezdUyghGUDBGR5TnNXvatGqlTaw0U+oz528Nfqe+1HZ7hunp7pkUrjG0DmfrOYcm3nuVhT2XIid1RWtNQ/KoA3f3esNtvLPEjjY8x7zw9LnQp0gF1p1gHdWsA3qIBtAgGQEAyAgGUAmATAEAmAIBMAQBAEAQBAEAQBAKq9oBUa5+sA81Y2HOOXPMAtdF2hurGCd6/OAcXEdLodXaLrUsV+W7aeTY6ZmyNapGOxPg0yoU5S3uPJ26/TcPu070jwFkKqxUHaccj84pVHTnGa6p5JEJuElJdjw/F+ytVVW6i63UXbhkbURceeB9vOX9trk5Vl43EfQsqWoSc/j6G/slw5KjY+q0tVhO3uxYA5X15dB5SNqmoxrTXgtrzNV3dKo1sPVNxZgNtapSvpUip/gSmbb6kB8nBZYSckkn5854DUzQDLTJub2gHotFV0gFtQkA7EWAblEAzAgGQEAkCATAJgEwBAJgCATAEAQBAEAQBAEAQCpvEAqdYnWAeb19ZVs+RgHOGgGQaATugEZgDMAgtAMS0AmusucCAXeg0WMQC609OIB31JAOhFgGwCAZAQDKASBAEAmAIBMAQBAJgCAIAgCAIAgEwBAKy1YBw6iqAVGs0mcwClv0TL05iAcxyOsAboA3QBugErWzdAYB26fhpPxftALjS6ADygFpRp8QDsrrgG9UgG0CAZAQDLEAkQBAJgCATAEAQCYAgCAIAgCABAEAQBAOR1gHPZXAOW3TwDjt0efKAcdvDwfKAc7cKX0gGI4SvpAN1fCwPIfaAdlXDwPL9oB2VaQDygHVXRAOhK4BtVYBmFgGWIBIEAkQCYAgEwBAEAQCYAgCAIAgCAIAgCAIAgGkiAa2WAa2rgGs1QDW1EAx/00ADTwDNdPAM1pgGxa4BsCwDMLAJAgGWIBOIAgEwBAJgCAIBMAQBAEAQBAEAQBAEAQBAEA1mARAMTAMSIBBEAjEAYgEgQCQIBkIBIgEwCYBMAmAIAEAmAIAEAmAIAgCAIAgCAIAgCAIAgCAIB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0" descr="data:image/jpeg;base64,/9j/4AAQSkZJRgABAQAAAQABAAD/2wCEAAkGBxAPDw8PEBAQEBAPDw8PDxUPDw8PFhAUFRUWFhQWFBQYHCggGBolHBQUITEhJikrLi4uFx8zODMsNygtLisBCgoKDg0OGxAQGzgkHyQvLDQ3OC0sLzAwLC0sNC8vLDQvLTQtLCwsLCwsLCwsLCwsLCwsLCwsLCwsLCwsLCwsLP/AABEIALsBDgMBEQACEQEDEQH/xAAcAAEAAgMBAQEAAAAAAAAAAAAAAQUCAwQGBwj/xAA4EAACAgECAwYEBQMDBQEAAAABAgADEQQSBSExBhMiQVFxMmGBkQdCUqHBI3KxFBXRQ1NiwtIW/8QAGwEBAAIDAQEAAAAAAAAAAAAAAAQFAgMGAQf/xAA1EQACAQMDAgQEBQMEAwAAAAAAAQIDBBEFEiExQRNRYXEigaGxFDKRwfAGI+EkM0LxFTTR/9oADAMBAAIRAxEAPwD7ZAEAQBAEAQBAEAQBAEAQBAEAQBAEAQBAEAQBAEAQBAEAQBAEAQBAEAQBAEAQBAEAQBAEAQBAEAQBAEAQBAEAQBAEAQAxAGTyA655QFz0Ma7VYZVgwPQqQw+4niaZ7KLi8SWDKenggCAIAgCAIAgCAIAgCAIAgCAIAgCAIAgCAIAgCAIAgCAIAgCAIAgHy78cuJW11aWhGKpcbnswcbtmwKD8vETIty+Ei90SCzOp3WMfUp9fwXX8Gr1zUapDpwtQ5WYtyxUqxQfCeoznmJrdJ008PgmwvoXsqaqRzJN9Vx6m+7t1r9LoOFurrZZqRqDYbVDbttgVB7YMydSajHDNMLS2qVaznHhYxh4xxyW2r/FypNQa107WVIdrPv2knoSq46cjjJnsrlp8Lg10dDjOHxVMSfbHHzZe0fiVwxm298y8lIZq2xzAOMj0ziZ/ioZ5Iq0S6cd0cP58nouG8W0+qDNRdXaFxu2MDtznGR5dD9pujOMlmLIFe1rUGo1YtNnaDnpMjQ1gQBAEAQBAEAQBAEAQBAEAQBAEAQBAEAQBAEAQBAEAQCMwCMwDxn4icBbiNKVoFV6n3ozAnqMMpx5Hl9hNVWnvWCbY3jtam7GUz53d2O1oTUvezWWNWBXtsZt5XGN+eZwq4AmlW7w8vktHrEHUgoxxFPnp38ipNervOh0b0msaUsqF1dPCzh2LMeXLGOU1xjOTSa6EqtWtaUJ1ISzu9Ss4pattt9u1ac27hUu47SSd20nPQ+R9ZqfVk+nHEYx/NHHXv/PY9D20o066Hhl1dFdF19Ja7ul2Btqrg7egznP1m6qlhPBX2FSTq1Y7m0un1OrtJoDw46fQaO+4DXCiy8swBLHwIuVA8I3McfP5ROG3EF3PLS4dZSuKiy4cL+cnRw3imr4Lr7tG93ep3bgZ3FcmsvW4U9CCB+88gnSm1kzuJU762jUcecr368rPc7OzP4nakLqDqilvdadrKgVCl7N6qASPLxftPadaazl5Nd5plvKUFSjty8PnPBe8M/Fap6Huv07oEsqq/psH3M4duhxgAIfuJsjc/DmS/QjVdFXjKnSqdm/iWPtk9Bwnt5w7VMqJcVsYgKtiMhJPQZ5j95nC4hJ4Ilxo91Ri5tJpd00/8/Qv9Nrareddldg/8HV/8GbVJPoyvqUalP8APFr3WDfMjWIAgCAIAgCAIAgCAIAgCAIAgCAIAMAQCMwCCYBgzwCKW3Z+RxAMmQQDU+mU+UA4tRwtG8hAPPa7sLpLW3NShbOcjKk+5B5zBwi3lo3wuq0I7YzaRW9puxH+s7nNjIKQQoChsg4z1/tmNSkp4ybrS+lbKSSzkqu3XZ7U6hqLqVzZQNvxBSQDlSPmDmYVqTlyiTpt9ChuhVXws8zfw/WWvqtZrlfvFpYLlRl327F+DkABzmrw54cpE78Zb7qdGh+XP6fqeUShiVAHN87eeOWSP/UzTt5wWjqpRlLybRYbwNBjzbWZ+iVD/wC57/w+Zgv/AGX6RRf9ntBZWwut0YVKNLfeLlL4ylTFCxDFSSdvkJshFrloh3NWnJKEJt5klh+/tk81pbdiNYLnS1GTu1VfiH5jv3eEj25+okfbHHqXHjVt23rF+b/Y/QP4f6m+3hums1OTYQ2C2dzJuOwn6fxLGju2LccbqXhfiZeEsLjp0z3+p6LM2kAmATAEAQBAEAQBAEAQBAEAQBmAIBEAZgGBMA1PZAOO/UYgFboONBNQ9bnCPtwfRsecA9MpBGRzgEwCCIBiVgGJrgGp9MD5QDlu4YjeQgFRruylFpy1SE4IyVGcH0PWeNJ9TONSUfys8zxP8OKXULXvqClmG1twycZJ3Z9BNUqEWsE2jqlxTk5Zy35lDZ+H+qpFvdXBg9bIFO5M7uRzjkeWZr/D4zhk16wqjjvj0eeCh13ZTU00ITQ7Wi1y/dg2eDau3OPQq33mudGSh6ky31SlOu8vEWl18+59t7L8QezQ0W3BkYUgWb1Knco2k4PrjP1kum24LJz97CELicYPKzxjyfJa025A9hMyMbw0A2QBAEAQBAEAQBAEAQBAMLmIVioywVio9TjkJ5LKTwerDayeX4fxYNWHLsbSfMnm2emP2xONhd11Uzl78/L29i5q2/OEvhPUq4PQg+xE7GM4y6MpmmiZkeGJgHLrdSKq2sboo549c4A+5mqtWjSpuo+iM6dN1JKK7nINQWClgBuHLac/PEr7PUvHmoyjjPT5G6rQUc4fQrtfbgGWpGPKaq3Lt9IBZ8K7Q204XO9PQ+XsYB6rQdoqLcDdsb0blALVLFPMEH2gGUAQBAIxAIKwDE1iAYNpx6CAceruopGXYA+g5kwDzXFeNm8itRtr3DI825+cAudJqcwCyrsgHbAEAQBAEAQBAEAQDhTiaMTtDFQcFhjH055MrJarRU3Hl479iQ7aSXJ2K2Rkcweksk01lEdrHDKnjXFO721ow7xjzxgkD0A9TK3U7irSprwerf6GVrWtZV/BnNbn0WfueYdkFr2MhNoY7t3Igj1HrOWrTrOf93qdHCCcEoPj0PSdntSbUVyMZ345Y5DpLfR3Lxce/wCxVXsFFtL0LkzpSvODi+rFVR67nyiYODkg8/pIV/dq2pOT6vhe5ItqLqzx2RQafh4FZ7xm2EAEZOX9/U5nH03U5ab5+vy7ltUqrdiK5+x1aNagxwXBVT4bDjZ68j0lxpMacK8lNYkl37eZCvJT8Pc8Y80a9WodcqQwPQggg/WdJGSksorIyjJbovK9DynE6SrbvI9flPTI5A8AzFkA69Pr7E+B2X2MAs9P2m1C/mDe4gHdV2uf81YPsYB0r2uHnWfuIBn/APrU/wC233EAwbtaPKo/UiAc9vaq0/Cqj7mAV+p45e/VyP7eUArbLSeZJPvzgGFbZZfeAem4eTygF1SeUAtYAgCAIAgCAIAgGrU2qiM7clVST7fKYVJxhFyl0RlGLk0l1Z894NxqzvE0hXunsLbO8IC4HTxdM9OU5CFtKrNqlJYb7+pe1lFLdNcpdiy03aNncadwaK036e3me8UgFc7h8Jzg8vWdRT/tpU+yWD57c61P8b4dRbYNvPz9SjKtTawFned3YSlnLLAHKk+p9faYySzwc1cyjRunKhLOHwztt1q6jVgAKjXBSwLfpUBmEqdUt6ck62cPg7rRNfu7qtGlGn/bSeX5Pr19+iPVcHuUWGpMbErwvzwRmYaNUj40oen78l9dQl4anLq2XE6UrzxvabiIXWKjHCpWmM+rEk/sBOZ1vdKqorsi60+C8Fvuzm46w1NdapY1RrdLFZXKjI+Q+Ln9pXUruMF+XMu3PT/JquLKtODjCW3PpyUOisuF76V1e9rMsWrFhOD1JLAfU5Ikh0J18VaXLaKS1So79Ou/ijLv7/zOT2PBdFs04U7urYDrtwM+n8mdDpymrdKaafqZU7WFqvChLcl7GnXaDcDyk42HmdbwtkOV5j09PaAV+4jkeR+cAzWyAZrZANgeAZh4BkHgDfABeAYl4BjuJ5DmYBZ8O0JzuPX/ABAPR6SjEAs6k5QCygCAIAgCARAEAQDy3bLjQ09mkrIzW7s9p/SByTPyyT9pT6vLNNU116++CfY08uUvkcXEeA16pLrFsVbSv9HJ8O0rzXHqT5jn0lZY0qNSnLdLa08/IkzuKlNpbcrDyefbSX1It2oFpLLWru6jIx4VNhHuF3H0EuadaNTiLzg+bazb3txN1qlHalnp5fqTNhzRimlWy2okHchO3Gc8+v06SBqKXgN5w/XudV/SV3Wo3myMXKEuuO3k/l+56jRf0NQASSMVuuf0uAD9jmV0ErS7pyj+VpfpLr9T6RUfjUX58/Q9VunXFGeR7QWql1t5VXFPdMA3MErg4+85XUK2L9SjzjBZOo6NjKXfEjg4Hqxq7LbXSquioZCIiqM9ck9Tiabq4dV9El6EHTrivNSqzfHRfdnVou29G4Viq3ugAFcAZJPXwemenOW9te0qEI0scL7kCrqMJVG30PWciAfXnzlznJLNNlOYBx3aIHygFVq+DK3VcwCn1HZ8j4SR+8A4rOE2r5A/tANR0to6ofpzgDu3/S32MAkK36W+xgGYqc/lP2gG1NFYfy494B1U8HY9T9oBa6ThIXygFrRpMQDvqpgHQqQDqgCAIBEAQBAEAjMA8N2wp76+1cfDUij3ILfzOX1eti5XokXunxxR92c/4e13WpdXc7L3BUV4AyVOepPpibLewo3LclJr0RpuqsqeMrOT2h0FZR62BdbFKPvO7IPl8pd0LSlQzsXUq603VW2XQ8dd2Zvrqvbep7kOauRc2qvMZAPI49+c98Hqzj5/0805zzws4S7mvQasNTUQi7VtO2xQBvyrZBPmRgSn1hP8Os9mX39HSqOnUpyhhJdemf8Ao7ON34/0jDGWrdD9MEfzIl6oztaMs84OstP92pHtkz1HaTopSwrsAHdgnc3/AJEdJhW1SrWW1Pal68v+ehWwdOlOSqcNPy7FNrzfqhtK7K85Fa7ct/eTyxK+FSO5JPnzfCNFzdKqtiXHr3MNNwO19yLvqDeGwP4Vx7j4vp95ZUdPuZ1NsljHf+dSJPx9rhCeE+3Ys9J2XNNtdlV4wpUnfWMgjrtx5EestlpeycZQn0+pGVjtknGXQ9ctktiwMwYA2wDE1CAa20wPlANL6IHygGpuHL6QDWeGL6QCP9rX0gGa8NHpANi6AekA3ppB6QDctAgGxa4BsCwDMLANkAQCIAgEQBmARmAQTAKHiunBvOf+pV+65H/E5fWqeK8Zea+xaWlRql7P7mnsyNjMvTwf4OP5mWhT/uzXp9n/AJNmpcxT9S+Z50xTlNX2n0bb8XrhOZJyN3zX9X0kVXtB5+LoTJWFwsfD1POcR7T16qxa0VlSti29+QOQQOXlKTVLtV4KMFxksba2/DvM5LLXQq9S5uINbgbWODgN8pSRxTb3LqYyqSjNuJY6d8BVY7n2+EZAJ9cAyNJZeVwiOqUNzbXLOlUH/UOR5IDlR7nq3+J1Om6RQUVVk97+hW1IR38LB0f7h6ToPQ8N9OrJgFjRbAO2t4BuUwDYIBliANsAbIA7uANkAbIBOyATtgEhYBOIBOIAgEwBAIzAIzAOfXayuitrbG2ovXzJJ6ADzJmupUjTi5y6IzhCU5KMepQ/75qL8mita6x+ezxE+w6f5lBcaxN/7Uf1LKNjTp48V8+SHC9c9+4vc3hJACkJ0OOeJB/8hcTl8U8e3BsrUIU18MC50mp3hs8yrFSfXpznQ6defiIYf5l9fUra9LY15Mr+OXhH07eebB9MLn+PvIOupbIS75ZKsIuSnH0RxcKvAtJyADvHM488/wASv0WWLr3T/Zkm9g/Bx34Kbtj29GjsfTVVb71A3GwEIoIB5fq5H2nSV67hwlye6ZpKulvnPC8l1/wfO24wp+GsBmYkqAqKM+YxyEopUJSk3JnSRsnBYzwjvS4hdxJTI54b/jrIzhl4XJDqQh1ljC8yx4Hpw757woB4hs5lx58+gEl2trTuJONR/IgajUdOnlRznv5F/d3eNu0HnnJ5nPru65l5GzoRp+GorBz3iSznJq3+Q5Aek3whGC2xWEYNt9ToopJmQLLTUwCyorgHdUsA6UEA2rAMxAJAgE4gE4gDEAYgDEAnEAYgDEAQBAIgCAQYBiTAPE/inrK001KMxDvaSgAPPapySfL4h95A1BNwSXmibZPE235FQOIaheFUPQCxAqLgDcdn5+U5qnGLuHCf5clhUSXxLrg9XqOEU7t1Zar1FZAB+h6H5zo62l21VptY9iuhfVYrD59yFvr07LWXCq58GW8QY/5BkC4tZ2cvGo/l+3+H9D1Vo1/hk/i+/sVPG7mNwBOQieHnn4jzx9hMLqNbUdroQbx19G/Uyp31rp6/1FRRcnxnrwef4jp7NVU9AKojMGDjLEYOQNvLz+clw0iMKviKXbpgk0NXdNqe3Pz6o8r2l0GvQKdS73VJyR9xdVz5HPNT06zbWhOP5uUdFp11aVW/BSjJ9UbeCdnF1VBfNlLhhtdgHrtB67VwDy9cmZ0qCnHlYZFv9Vna10oyUl5eXzPVcN4fTpFATLMPzvzP0H5R8hJVOhCHKXJzd3fVbmWZcLyRrCorEoiqW6lRjMzVOKeUuSNKpOSw3wbawTMzAsNNp4BaaeiAWFNMA7K64B0IsA3KsAzAgGYgEwCYAgEwBAEAmAIAgCAIBgYBBMAxzAMXbEA8r2w4MmtrCuSChJQj8pmE6cZrDM4TcHlHH2HraittJZgtUxNTfqQ9Pr1E5u+tvAq7uql9/L5k5VfEhny4NGt7REvcio9eMqpwCVYcicZ6ZnRadb1fATlJPPT2OYvtaoUqkqe1prjt1PPjTs3jtLWPnmcFiT5YHlLjYksNHITuqlSpmMnn1f7nbXWWwrVvnkVG7r7kHAmCqU9r7Eh6ZfKrF7dzfnyvmX+i0gwuQAcDO3oJAljLwdxRU1Tip4zjt0+RZJo1ZSrKGVhghgGBHoR5zw3JtPKKLj1JoYAfAwyny9RB4+SlJLQDoo02YBZafSwCy0+nxALGqmAdddcA3qsA2KsA2AQDICASIBlAAgEwBAJgCAIAgCAIAgGomAYM0AnoIBz3NAPE9pe11VDGtFNtinDgHaq+ozjmZYW+nVKsdzeEW1ppFWvHfJ4i+nqea1naasPVeGdNocMnNTlgMHI5EDB+801NLc57asd0Vz6ZK+8sL7ZKnaSSn55XTuvR9DgHaYWWZU4BPIFc59zN7jOksQj8K8jk6mhQ3OFxVzVfVrnn37nJ2k7VXVoq0hULDDN1I9hN9rJVng1Uv6ehSe6tLJTajtXq7axWG7oYw5r5Fvr5fST7bS6anvlyXbrbY7Y8JHd2d7VarSbR3veVgg92+W5eYDEZGZKuNLjXf5MPzMqdeMI5csnsF/Edmf8ApVIEwPDaW3Zx4vEORH0kRaAoR/uS581/8JFGvCpwup6Di+rbUaPSXWV909hZwuSfCQcHn6jBnPV4QhUcYPKRuKzT05moFpp9PALGnTwDuqpgHVXXAN6rANgWAZgQDIQCYBMAmAIBIgEwBAEAQBAEAQBAOdmgHNdbjnAN2vtZK7HRDYyozKoIBcgZCg/OZRSbSfQygk5JSeEfJeIdrtZZdv3Gnu3OKgpUKR5ODzY8/OdPQ0+2dLjnPfv8vI7W20mzlRxH4s9+/wAvIp+J6l9Q5vapNx+Lu12bj6nrk/ObaVtGjHbDn3ZU3txa2tOpZW1woVsf85dPn0Tx+hzik2LlkKk+TYM9UHNfEsHyupJ0arSnnHdPr8+5XstQYrkgr18JwJDqqlnZN9SbThdbVWis/UqdZVvsZlyQeXiPp6SfaW7pxSS4OmpaVXq0VObxN/z9TD/TlSA2ASN2MqQQemMSbat1G8vGOxW3dHwXtaefoSG98euOQ+skK7oKp4W74iL4c9u7HB6DsrwdtWXFJXfWpayy0FlQeQGPU8se8rNRu42yy3uZZ2ijsylhnp+F6a9M984bOAoUuwGPPnOcvryFxt2xxgknodGkrgXOmrgHfVXAOlEgG5VgGwCAZAQDICAZAQCRAJgCATAEAmAIAgCAIAgCAIBw2vAK3V28iPWAcVetbV6WzSi3ubypRXOf45/KbKNRU5qTWcG63qqlVjNrOOxQVfh0wWx9RdvtI/pd1uVUPqcnxSwq6rUlNOHCXYsrvWq9V/2nswjy91VtTOlqqvd+h+WenlLq2uHWp72sI+Z31DZWcXPdJ9fd+pw0cXpcZyR7qZkrmnnGeTKrpV1SfMTg4nq+8O1fgB5n9Rk2hSc3vfQ63+mtInS/1FXhvhI4iAJO2pHYYPW9h+yWm4mtpsezdUyghGUDBGR5TnNXvatGqlTaw0U+oz528Nfqe+1HZ7hunp7pkUrjG0DmfrOYcm3nuVhT2XIid1RWtNQ/KoA3f3esNtvLPEjjY8x7zw9LnQp0gF1p1gHdWsA3qIBtAgGQEAyAgGUAmATAEAmAIBMAQBAEAQBAEAQBAKq9oBUa5+sA81Y2HOOXPMAtdF2hurGCd6/OAcXEdLodXaLrUsV+W7aeTY6ZmyNapGOxPg0yoU5S3uPJ26/TcPu070jwFkKqxUHaccj84pVHTnGa6p5JEJuElJdjw/F+ytVVW6i63UXbhkbURceeB9vOX9trk5Vl43EfQsqWoSc/j6G/slw5KjY+q0tVhO3uxYA5X15dB5SNqmoxrTXgtrzNV3dKo1sPVNxZgNtapSvpUip/gSmbb6kB8nBZYSckkn5854DUzQDLTJub2gHotFV0gFtQkA7EWAblEAzAgGQEAkCATAJgEwBAJgCATAEAQBAEAQBAEAQCpvEAqdYnWAeb19ZVs+RgHOGgGQaATugEZgDMAgtAMS0AmusucCAXeg0WMQC609OIB31JAOhFgGwCAZAQDKASBAEAmAIBMAQBAJgCAIAgCAIAgEwBAKy1YBw6iqAVGs0mcwClv0TL05iAcxyOsAboA3QBugErWzdAYB26fhpPxftALjS6ADygFpRp8QDsrrgG9UgG0CAZAQDLEAkQBAJgCATAEAQCYAgCAIAgCABAEAQBAOR1gHPZXAOW3TwDjt0efKAcdvDwfKAc7cKX0gGI4SvpAN1fCwPIfaAdlXDwPL9oB2VaQDygHVXRAOhK4BtVYBmFgGWIBIEAkQCYAgEwBAEAQCYAgCAIAgCAIAgCAIAgGkiAa2WAa2rgGs1QDW1EAx/00ADTwDNdPAM1pgGxa4BsCwDMLAJAgGWIBOIAgEwBAJgCAIBMAQBAEAQBAEAQBAEAQBAEA1mARAMTAMSIBBEAjEAYgEgQCQIBkIBIgEwCYBMAmAIAEAmAIAEAmAIAgCAIAgCAIAgCAIAgCAIB/9k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467544" y="6337151"/>
            <a:ext cx="2133600" cy="365125"/>
          </a:xfrm>
        </p:spPr>
        <p:txBody>
          <a:bodyPr/>
          <a:lstStyle/>
          <a:p>
            <a:r>
              <a:rPr lang="en-US" sz="1800" dirty="0" smtClean="0"/>
              <a:t>27 June 2014</a:t>
            </a:r>
            <a:endParaRPr lang="en-IN" sz="1800" dirty="0"/>
          </a:p>
        </p:txBody>
      </p:sp>
      <p:sp>
        <p:nvSpPr>
          <p:cNvPr id="14" name="Date Placeholder 3"/>
          <p:cNvSpPr txBox="1">
            <a:spLocks/>
          </p:cNvSpPr>
          <p:nvPr/>
        </p:nvSpPr>
        <p:spPr>
          <a:xfrm>
            <a:off x="2989843" y="6398219"/>
            <a:ext cx="3600400" cy="2429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latin typeface="+mj-lt"/>
              </a:rPr>
              <a:t>SAARC Workshop, Kathmandu 2014</a:t>
            </a:r>
            <a:endParaRPr lang="en-IN" dirty="0">
              <a:latin typeface="+mj-lt"/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539552" y="1628800"/>
            <a:ext cx="5256584" cy="7200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IN" sz="5400" u="sng" dirty="0" smtClean="0">
                <a:solidFill>
                  <a:schemeClr val="tx2"/>
                </a:solidFill>
              </a:rPr>
              <a:t>Evolutionary Realism </a:t>
            </a:r>
            <a:endParaRPr lang="en-IN" sz="5400" u="sng" dirty="0" smtClean="0">
              <a:solidFill>
                <a:schemeClr val="tx2"/>
              </a:solidFill>
            </a:endParaRPr>
          </a:p>
          <a:p>
            <a:endParaRPr lang="en-IN" sz="5400" u="sng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5400" u="sng" dirty="0">
              <a:solidFill>
                <a:schemeClr val="tx2"/>
              </a:solidFill>
            </a:endParaRPr>
          </a:p>
        </p:txBody>
      </p:sp>
      <p:sp>
        <p:nvSpPr>
          <p:cNvPr id="3" name="AutoShape 2" descr="data:image/jpeg;base64,/9j/4AAQSkZJRgABAQAAAQABAAD/2wCEAAkGBxQTEhUUExQUFRUXGBoYGBcWFxQXGxcYGhgYGBsWHBoYHCggGBwlHBcXITEhJSksLi4uGh8zODMsNygtLisBCgoKDg0OGxAQGzQkICQsLC8sLC8sLCwsLCwsLC8sLCwsLCwsLCwsLCwsLCwsLCwsLCwsLCwsLCwsLCwsLCwsLP/AABEIALsBDQMBIgACEQEDEQH/xAAcAAACAgMBAQAAAAAAAAAAAAADBAIFAAEGBwj/xAA+EAABAwIDBQYEBQEHBQEAAAABAAIRAyExQVEEEmFxgZGhscHR8AUGEyIHMkLh8XIUFiMzUmKSQ1OCotKD/8QAGQEAAwEBAQAAAAAAAAAAAAAAAgMEAQAF/8QAMBEAAwABAwIDBAoDAAAAAAAAAAECEQMSIQQxBUFRImFxgRMUFTJCkaGxwdFS4fD/2gAMAwEAAhEDEQA/APFqQjqFMDBaAm+nuFuk2S0dUtjUaieqMwXNsMlFv5ieYhTblhKFsJEmNww6KW9r7yUDBdujrbKZKM0CbD+MkDCRtrIIJWbtyBM2MnAQRksBvfH98UUMN7XN87IWwjGgQIIJm8T1RKUYxMibz4FSDYF8B05nkptvDjhkOkSUtsNIxrbGYnP04otNsicLmMpJvPvRD3hh91756DsxTAZgLDkLgAD32JdMNEsIuJytcDVTpULgwXEeMHPH+FunSxgY+Gp1sjBmdtP2SXQaRo0h/pBOoMnppott3W2Ad2E9p9VgG9LQSLXdfj/CcpuGRkYXGPaEuqwGkL7osG3JjQCOKYawiAANch/KLJFpngBc9ik2mb7zN0ZDXjqDklOgkgFQE69MTwvaUMiBO6eUEnqE60FomI4acbG6mwFxkgDmh34NwIlmkDgMP2UXUgLmSeGHYn3U9APXmhmn/OS5Wdg5L5jnfGFm2HaqF7TovTNn+W21yXEjiAn6XyRRzVkeI6WnKlkt9NVPJ5F9M+4WfSK9k/udswxjuUP7rbLw7Qi+1tP0YH1N+p499MrPpn3C9i/ulsx07QsPyTs5wW/a2l6HfU36nju4dFohet1fw8pHBxCrdr/Dsj8rkyfE9F+YL6SzzRPblhyCuvifyjVpAmJAVUQey3YqVrRqLMPIv6OoftAFEsRHKBCNGMwRYDS6k0wtURGWIK2B2LmYjHvIwzTDWEAEjEDvQmGxPvmjMwEoKCRuid2XDE2RHYY8DxOZ5KNPDLIqVNsi8m1+J070DDRLZhnxtysi0b7xi2WOveVumewDv/gBTpmBF7N8ZnHkl0xiRGCSZMCDomIsNThOIEgIdM5aDev4nTkmG6844D/V3oKYSNsIExcgDG/ciMp33nOmwsIidYWUuWNuePcjNbIzxsMMLEpLYxI2NTc+COynm68YewhtpB0MDRA+4+xnKPTO89zQLC5PkEmmGiQa6MRGQGJ5owB3RqbXtA7VKnSgHEk91sAmmknvSKsPAJlOLep68EX6fE8hkpsGo8fFFbRnLy70p0FgXFPUEjXyhFNOfWB4YphtKMB3KLqJ/YDHrkg3ZOFjSAyt74LW7bE9E62nz99FjqObeoAbb31XbjhSiXMcHNN+Bg9hsV0mx/EdiI/xmPa7Mu3njpunDoFQOpnMcveSG+nrh2LKlV3OL/4iKRJdQOz/AExAkskzE3BbZE+HUg7/ALDv/wAx/wDKo2MApRqTxyA8V1Hy1sf2SlWsLuai52D4RSd+alRjUNjyTT/l7Zf+20cpHgqrZtsf/bzRDyKYpAlo/wBUm/YWq+qg6ntKD2pQms7u5V1vgmzjBzm8qjh4lVHxEUKQJ/tjG8KjqZ9HLlPxJ2+o6qKJMsbDogTMETOOZXC1mYqzR6N6iVVX6HO3PvLX5l+Zn1t5jYbTuCRMv43wBtbtXLPHhdNOH7oT8Isvb0YnTW2US23TyxbO8WQ54SmHNxGXHLGUu7iqUJZrPnZSqC3XxUBYjVTc0kn3lgtBJHsFhzyRvpyQMh5ITgBcZeSPJJ6T10S2w0iYdJMQBPsqW8JIHu4WNEAZWgIlAk3jH9ktjESi1hynPNEBFjMjGcveCi0ZZgd5n0RWgWzER29yW2GkSosx4ybx7zTDKYJkyfCOWeCizHDPs0CK2RFiSSLDik02MSJ0myYm8E4YacNQjtHLvx9haAgwIt4YeqMGkWFhqbWtdJqhiRgBu1uJAHABPUzu2HkJ4qNFm6BjYTJ94ov0zHMRpEmJ5qa6yGkbpCbeqYpsHZqt06IEAZYnE2480VrScO3QJFV6BGUWbwBgxjeRhwR20Y9+yiNYLZxne6KKZtrlfxSnRoJtPT1RGE8kdtLKMMSZjopinz55ckLZwo5h5e+akzZXOwE9i6T5Y+ENqvLnCWty1JXc0dmY0Q1rRyAVOh09a3KeCfV6habweV0PgdV5gADiSQO4FPN+Sqhxe2P9oc4+AXpgatwrZ8Of+X6f7J31j8ked/3NcQBEAYucQDrgFb7F8P8ApgNbgO9dYaS5T50+PNosNKkQarvtcR/02mxP9WgymdJTrdBsndT4D0+pq3hI5f4BtgqfE6zgZBa4DiGljQexsruH4Lyj4JtP9n2inUJO610O/pP2u7r8YXsTtma4AtIIIkEYEG4KR9E6ztGatKWsni/4iUD/AGkuMxAg8lx1Zi+kXfL1KpP1Gh0rnfif4WbNUJLC5nAG3ZdehoaeqoWZAetpt9zwV7MkvUbwXsPxL8KabBP13DnuHusuI+NfJtSkZpuFYXsAQ7/jJGuabPUQq208P3mOMrK5OPqDl7yQKo9lNVm+/fRAcYVssRSBRhOVlKmbWtJt76KL2/4nDyRKo/SNZCME2zAwMSj0/ttlafRCA3RAvJBRY16+iXQaJsHiY5+4RgY6eOaHRMnOxnqfG6KwSY9nVKoNEqbeOnXVHpNtr/EQh0rX1sjBuWeump70qmMSCUhnrB7MkxeSBa8A54G/koUxgMNPfNE2ewsLNnjnPU4pNMYhljcMsJTFJskWt7PqhtbeO3gEzSFgpaYxBWtsMUyLmYN4IEZewoUm3Ea36puk3838qemGbaIsMuI6Dx705SomL299iHslH7yT0zva/NONF4nhxsk0zTQp+SPTpQiUKcXi5TDWJTZwuKSk2idI802yh1RRSQ5NH/lXaQx5a4gb0RzGR5rsg1cX8J+E/VfeQ0Yrs6NENAAmBqZXueFq3L449Tzer27uO5IuAxKg7aW8TyBKKGBSDV623U8ml8m/5JOCj+K0q1UQypVYD/pY0d5IPeucd8jlxkl5nH8g9V6DCxS34ctR5um/++Y+eoqFiUcFS+QW/qk83+jV0Pw34TUo0xTpuDWDAEufHIuwHBXixbPhulPKb/P+jK6i67ladhqnGsRyEIT/AILvfmq1D/5EK3WiU36jo+ab+Lf9g/TX5fsinb8uURiCeZlMM+E0W4MCfJXGfOvz7S2GaYY99Yj7QWuazmXEfcP6Z6Ia6fp9NfdRqvVt4TZ43+KGwsp/EtobSAAJa6BkXMa53eSeq4smcRwVr8V2x9ao+rUJL3uLnHib9BwVa7FbD4HWK7tgcTO8JxgZcUwHbzg4Cxm+hwjsQseFzbNEpCSG6T6ptCkYdcge2SRZMMsYxsTa6WeN6+WYw4SmdnNgL2zz1QV2DnuEaIMT7OQ6ouzi3CT43vyt1QKgteLac7csU0yQIyAJ4gm9/BKrsMXcnGGQmSj0syhtyHDHob9g70VvfE++1IoagrW628sbJlthbMygsamaYn044pFMYgtCbg5nla3qnBlz80szwMeZTdLCdMVNbDQxRED3fNN02A8v4MJVrvJP0WRHvGJ8O5TUwxqlmcJ9cU3QaCfJKsIHnOicoYxrmkM4ZpM9+SYYxCpkdndgm6YQM02ynARAxTaEQNWGFn8u1Q0uac4jpNl0QXJbLsjnn7cs9F0Wx03tH3OLuceOK93wvXpTsc8ep53VRO7OefQdhYh75WSV7W9EYRJ7ZUrD/LZTd/U4t8vNHhZuJduqWFx8zU8HN7V8b2ymfu2YEf7CXd4nwTuwfHXvje2WuzjAI/8AYtPcrfcC3uhTzpa0vO/j34f8DHctfdNtqDj1WGoFGAsVG6l3aFEXP5qk+ZfgTNspGnUaAP0nNrsnDQq8Llznzh8y09joue4gug7jJu52QjTU5KPqKTXL5G6Wd3snzft1AteWnFstMagkJItuntpeXOJccTJPG58SknnW6bBRYq1tjOZHQDIojHRLhebAZhQBixiGjL3zWm4tOAv/AAnPkV2CReNfcJlog++1Bda+ufBHoi/K3ol12DlE2iDGUyZznBFnPTDnMQhtOuIBnpCM1pE8MEpjETudCY/lNDEaGOzBL0mwTwBHRMUsL558LlJoYgtM5jL+fUJpg/bs8EGgyTHaj0Tc8CO+3kp6YxB2TA1Av5p2k2I5JVgEAjMx6pmkIA4E9/sqexiDbPcAjXTMEDBWVNoHZfpPqUjaJGGXE+kp6mTLTkR5WMKezQ1MjeDcS4SJwgC8njbvVpREc0lTmLWOAPl2ptr9EijRprLJymL8ErSdhrimqbkBowwIgGCFTKMxywwvPg0bnGbqyC5nZq7mn7cdMZV1s+0Vc6feB3Fe10HUTt2NP5LP7Hm9RpPduHVi2x84iOzyUt4L2kl6kpFYpb3Ba3+C549TCDnRikKvxvZ241qf/IHwVjvlK7X8Op1f8ymx3EtE9uKTqb8ex+qYc7fxE9l2llQTTex4/wBrgfDBH+mq/ZPglCkQWUmNIwMSR1N0+RxWwqx7c8/EysZ4IvaF49+Kfy0W721MLnNJh4cS7dJwIJwbNoytC9hLQuO/FLbms2GowxNQta0aneDp6AEqXXnlV2HaFNVj1Pn+qPfEifJKuYSbZenBOVxlkZ6QLdxS9QToPPPzTYY+kV+/Jywv5qTGxGYiRzUH0wQJwzIytmpGodyRfdsfBUfAR8QmMcMYyI8kyw/dIORHVCbaN2+JnjaylTi5ym3AJdDEGa27QR16W5yiNODeQ4D0CxszfADxFj3KNF1p0G7HmlMNDtMzZFY0dNO71S1EQIzNuWKaBkW6c5wSKGoPSMGeHcj0s4x8Yk+qWpu6GYvwDfVGA6XF8I4A9vak0g0MyYEZHA8E+x4PAe/VIfqAPs3hM03S7gBjqIBBCnpZQaG3HdHKbczPmnGGzTynhhZKAyfeiY2a3EHJT12CH9leZg44nTTyTrHRbTzVWHAzpc49nmrKhcTrHgkUjR2mZghNU3YckhRdgfY94Jum+TnbsPJAzR5iM1KMcjhyEwv/AILTG7OZKtQuX2LbyziNFZ0vjLTjI7/Bex0XV6WnCl8M8/X0LdNot1iSp7fTP/Ub1keKZpneu1zTyv5r1o1lf3efmv7JXDXcKslR+mde791p9MxY3ykWTs16fsCSlZK57b9o25phtOm4atBd3Ez3KofV+KPmAW9KTfG6ivrdrw5f5DloZ/EvzO3laXGbN8E+IucHO2ks/wDJzv8A1jdK7DZWPa0B7g9wF3Bu7PGJMJmlq1q95aQNwp7PJjwYXhP4ju2n+0kbQ4HH6W7Zu5OQyORnMaQveHheX/jQ1oo0CAN8PcB/SRLvBqRrTi1gb09ctHkNXHlb33JWpjnhlzKcqj7jwE9iVcZvqB338ZTYY6ivHiQSOi1TMCNTj4KL3EC+kA63MHsKI5v2mRniO0RxVROGpHHIt/NHii0h2HDql2NBL8t4AaRrKNs7zDZu0SOIzB4gJVIOWGbMxj9sHIzEA+9ESmN4NjMEkG1wfVBZO6BY52xxnwntRWnEc47cO5LYxDJdInOe4X9UVl22xmR2QhU3SAddO9ZUJAO7jj017UhryGe8ZFaXGbYR2n9k6RjpvX56+CTZ9zW4YY/7ouO5FiGniZN84APklUkGhx1oOYI62gJikPtBxHfYi3iErSdJE8OhOXvVGZg6BaZt4qehiHQTvB4zG6Ryv6jsTrCR0HdIOCTpGLi4sefHsR6b/KOz9gpqCD0KgNVzTgWgjjEk+IVpsbYFs+eWCqg0Go10lpBOl5i3JPbO+DH+7LKUq+expZU33TDHeWKr6Z1CYpPBCS0aPMcjNekm1PdkZtURdYcNhyzeQGuGq3vLDgpet0dpcxwLTBHvqgOPvFC3lqeOUY1k7D4N8aFX7XQHjsPL0VwHLzJtWCC0wRcRqun2b5rp7v3y1wxgSDyjwXt9H4i0tuq/mefr9M08wdRK0uf/AL2bNEl5HDdd5BIbZ890Gzute8jgAO8r0H1+jjuIWhqPyOuJUSV5ttn4h1b7lJjQNSXeiodv+eNrfb6gZ/Q0DvMlIrr5f3UMXSX5nqvxf4vS2dhfVe1o44ngBiTyXhfzl8xnbau/G7Tbam047puXHiYHYEl8Q2t9Qlz3FzhiXOJ4YnmVXVcYGnkkqnbyyiNJafYTrnPn2QD6pZ4E4kZWGmKPVPgI7PSUGRJkDqqp7AUVgH3ED7gSP496IgBmBcHCfFBZgTEOF0Sj+VrhiJBHoqmToMy7jle3EH91uk77dS60e80KnP6SZy8xCLocPuB5ZeqBhoLTggXIIJzwOXRMgmRMAk9hQfzG8XAvxyWw4YmYSnyMQxu/cMiZwwNiVOmXENNv1MPA7vgUF8EEg4i05XhTo1HbpbuyN4ARjf8AVPVLa4DQWg/dBBbbe3hnGGGn7pxzvtDhcNOBzBx7EptFeC6MIjDAticNbhMsfDiCRuuFgRwkOB7kql5hr0G3Md+mMjfP2UzREOdFpOB6T1SFMbthgQHCDgTeybNQkOc286ZwpqT7DUOMqflym2GZOfgnKdTHVV9J35SMCLg6kJig+QQcR7BU1oNDu/YHlxvF03TrCQDnawwIEyq+mftiRhiRojNqOb+kXIkTA0JHvRJcmllvQd6+ABacMcU0yqkGuMC2A5mEZr87FKaOH2unh+6MxwjxSIqTHf8AyjMqgoWjR4P6KQdxSYfkb6DVTNRZg4K53Qc8UN7lA1Uu+sJJJwyueS1Iwk+rpGHRJvrENMx3gZfupVHkpHaXzJnOBbG+N8rI5RxN1WQOcpGvVue4C+qPVrQJguIIGmeJ0ySVVxAvj7802EYCqOtExiey6Sru99JPdKNVd3yOQA84Sdd+mg7SfRVQgWwNY4j3ePWEo93ePO3gEzU/fu9fBKVDeeEZDCfUKuEKoUqmwjL0t5oBhFfhxuhXOEdQqpEMq2y24Npyz4JhsSXC0HDIgoJaIBGBjtz8lNoIMA2PuFU+SdEtlJMviYMDmT6IlA7zSCCZdBg5TNuKC1kGMJOIytiiUw5rpGfjGKCgkNUnneH3SILYNjIwPYpj/ictDwQQTJiBMWxEjFFcDiBgbjzSmhqDVCIwjek2wmO7BTEtg70jdHdF+dkntFMkbzSRu3tiCYy5Jiu9zt0NNwYva3sIMdgsh9pE42MSeuIkLdEkbwgENblM3OnvBQ2p5cDeMvA+qm21WJLSRAiSLxfgl/hD8x1lZswLSIE2Eg/wmqJIAixBG8MZsRIPvJV1UEwQfuaTIdbmOFk20iYDjY87RPUKe54GJjtJzhvAhpAwiQYB9D3KVRxIBYYNjhxmPJL0ahlrhukFxa6JkI29bGZuEhrDGIsWVwSbeoRaRgRaJBHv3ik6dfCTBtfnxRmVYJBMRjEEQe8ZpFSEPMqgC9gJ1MXTDagNhiDnmq4vIOAOeltURzgdMszbQpTk0sRVyN1venWJ4hJ75zNjqpCrr5IMHFjTeMPHGFP6iRZX4T2IjautuCHBwya2iHUrRifenEoT6pFx+6W+pmZH7+C1I4LVraYTlJ0txSH1SQDjefFTq1QeXVLl9p7MoxKbMmG69bDmPX0SjnSST237BxW6r/fRAqv8fS9+qfEmMhWeCMfengkqtTsw8f3Raz7EC5OaVquk8pv199qpiQGyNV2vXoErUOOv8mPBFe/rJHZHql6juWMk6+5VEIVTA1vCIHvtSzqm7hefU+qNVfp7sPUpdzRmJVMrjkTTFGiWjPAdRl4Lf07xmL8UuWHAa96PVfJnAqlk6CCCDcRn4KdMWibHDgh72OHMDu6ogdhgCPVAw0SpkE43CK1zg4OaZBERnfNDLZJLYmRbrCJH3Dnhwm8JbDRNwu4i0weBAOCkXyWSPukk5GJsCgvZBgGCDngQVOo87zXEZfafEIcBZDtf9rgcAZBOUolaJpkkg7sWBvN8EBjDcZEc+IRGvlpa6LEAX4Rpqga5DTH61Ibsk5AB1zlYnuRs920wLZaH3KS2Vw+5pmLC8HWZabaYJr6gJacxaMOllPSa4Gp+Yai0gZxYmCRcHGeYTQdMWm5EixGY5pLZ3S1v2kOAMidbxxCnRqTG7IIMRnbJKqQkxxlSPzTkL3GJi3mm3ON4iI/NocuYVcXOkEXFw4EY6RoitABnM2mcQMPEpNSGmP06pgD1xwOKkxwBjsySlN4MQbiRcR/K2HSL3hKcm5H2O0Me+KI2ocI96qvkWkAwZHBH+oEDg3I+10XlbFU6gjSLpIETM8ryP2W9/PEjS3Yg2mjQ2s4RHPIcjioVqs5aSb+5SrnuOH2z1KEAZ74xuUShGDFWsLkuDcr5zlpKFUeYkWxub+KFWcCCJHK/bZBrVrtucTDZN8p4pkwY2adWiYib3MXMY9yU+qYEmTnHvgpVHOvvYnHqP3S5qddBhl3fuqZkBsyo65vMZYCw1SrzaOpjjdTc4ybgRPETIy6pd77X0nKTkOtgqJkW2ZVf780Co707/fYtPIxvOh98Sh1Ceke/fFOmRbZAugSgOd4lTebe+CEYzT5QpsUY2/vRTblOnh5oNN1wPeaI4e+1PYhMlvQRaRMnzR94GTPDvSheQRCYeftKFoJMJGBuCDlF1hacQ4y02nQxioCoYN/1DyRXn7uwd6DkPg3tW1va6SAb9gRnRG6JglzgNMoBRNvYL2/T6pPZXmByHgECw5TQTyqwGZU+xsEgg4HEY4cJTe9vs3gINpEQeYzS+0D7Ac9435gJmgP8Omczuz/yhLrGM+8Oe+PcbL4xF7XnTA8UTaKm7DiJab5T0myjhH9UdN5Bp/5fImOFygx5h58i0D2ktLTLSPYK08TBIkgyL9vcl6jiGSLQLIgMSc5SdvmHkYpvyndxi9nAzZFZVluF9Jv2pEHdBjJ3PF3HmUyMO3wQVIaYZ9ZwgtAxB+424oza98TB4Gx5pYC05x6KNBx7HR3IHKaNyPNqZZcUT6ts7ZgApZl231UpiwwmOiVtQQyyqMxunuPvipiugbOPfVaqvIkeiDas4NDuqxMkdTceqgHi27Ef6hF/RJb5AEcNM0TQ648bZ6o9mAchHVbfz0QH1b2i1hz5lbrWYDmTib+OCVqOP3cAmRKMbNVCBNzc9vsBLvq24ke8FImQScZPdA8FAflB4KhLAtsCW2gW7pkodR3W8W6e+i3tGaWc7uI8QnShdPBJ7z796AIb3e+eijNp1B8SoVXWTUhbZpzhHd+/JAqvAOZ/koj8Og8UEXTZQts//9k=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4" descr="data:image/jpeg;base64,/9j/4AAQSkZJRgABAQAAAQABAAD/2wCEAAkGBxQTEhUUExQUFRUXGBoYGBcWFxQXGxcYGhgYGBsWHBoYHCggGBwlHBcXITEhJSksLi4uGh8zODMsNygtLisBCgoKDg0OGxAQGzQkICQsLC8sLC8sLCwsLCwsLC8sLCwsLCwsLCwsLCwsLCwsLCwsLCwsLCwsLCwsLCwsLCwsLP/AABEIALsBDQMBIgACEQEDEQH/xAAcAAACAgMBAQAAAAAAAAAAAAADBAIFAAEGBwj/xAA+EAABAwIDBQYEBQEHBQEAAAABAAIRAyExQVEEEmFxgZGhscHR8AUGEyIHMkLh8XIUFiMzUmKSQ1OCotKD/8QAGQEAAwEBAQAAAAAAAAAAAAAAAgMEAQAF/8QAMBEAAwABAwIDBAoDAAAAAAAAAAECEQMSIQQxBUFRImFxgRMUFTJCkaGxwdFS4fD/2gAMAwEAAhEDEQA/APFqQjqFMDBaAm+nuFuk2S0dUtjUaieqMwXNsMlFv5ieYhTblhKFsJEmNww6KW9r7yUDBdujrbKZKM0CbD+MkDCRtrIIJWbtyBM2MnAQRksBvfH98UUMN7XN87IWwjGgQIIJm8T1RKUYxMibz4FSDYF8B05nkptvDjhkOkSUtsNIxrbGYnP04otNsicLmMpJvPvRD3hh91756DsxTAZgLDkLgAD32JdMNEsIuJytcDVTpULgwXEeMHPH+FunSxgY+Gp1sjBmdtP2SXQaRo0h/pBOoMnppott3W2Ad2E9p9VgG9LQSLXdfj/CcpuGRkYXGPaEuqwGkL7osG3JjQCOKYawiAANch/KLJFpngBc9ik2mb7zN0ZDXjqDklOgkgFQE69MTwvaUMiBO6eUEnqE60FomI4acbG6mwFxkgDmh34NwIlmkDgMP2UXUgLmSeGHYn3U9APXmhmn/OS5Wdg5L5jnfGFm2HaqF7TovTNn+W21yXEjiAn6XyRRzVkeI6WnKlkt9NVPJ5F9M+4WfSK9k/udswxjuUP7rbLw7Qi+1tP0YH1N+p499MrPpn3C9i/ulsx07QsPyTs5wW/a2l6HfU36nju4dFohet1fw8pHBxCrdr/Dsj8rkyfE9F+YL6SzzRPblhyCuvifyjVpAmJAVUQey3YqVrRqLMPIv6OoftAFEsRHKBCNGMwRYDS6k0wtURGWIK2B2LmYjHvIwzTDWEAEjEDvQmGxPvmjMwEoKCRuid2XDE2RHYY8DxOZ5KNPDLIqVNsi8m1+J070DDRLZhnxtysi0b7xi2WOveVumewDv/gBTpmBF7N8ZnHkl0xiRGCSZMCDomIsNThOIEgIdM5aDev4nTkmG6844D/V3oKYSNsIExcgDG/ciMp33nOmwsIidYWUuWNuePcjNbIzxsMMLEpLYxI2NTc+COynm68YewhtpB0MDRA+4+xnKPTO89zQLC5PkEmmGiQa6MRGQGJ5owB3RqbXtA7VKnSgHEk91sAmmknvSKsPAJlOLep68EX6fE8hkpsGo8fFFbRnLy70p0FgXFPUEjXyhFNOfWB4YphtKMB3KLqJ/YDHrkg3ZOFjSAyt74LW7bE9E62nz99FjqObeoAbb31XbjhSiXMcHNN+Bg9hsV0mx/EdiI/xmPa7Mu3njpunDoFQOpnMcveSG+nrh2LKlV3OL/4iKRJdQOz/AExAkskzE3BbZE+HUg7/ALDv/wAx/wDKo2MApRqTxyA8V1Hy1sf2SlWsLuai52D4RSd+alRjUNjyTT/l7Zf+20cpHgqrZtsf/bzRDyKYpAlo/wBUm/YWq+qg6ntKD2pQms7u5V1vgmzjBzm8qjh4lVHxEUKQJ/tjG8KjqZ9HLlPxJ2+o6qKJMsbDogTMETOOZXC1mYqzR6N6iVVX6HO3PvLX5l+Zn1t5jYbTuCRMv43wBtbtXLPHhdNOH7oT8Isvb0YnTW2US23TyxbO8WQ54SmHNxGXHLGUu7iqUJZrPnZSqC3XxUBYjVTc0kn3lgtBJHsFhzyRvpyQMh5ITgBcZeSPJJ6T10S2w0iYdJMQBPsqW8JIHu4WNEAZWgIlAk3jH9ktjESi1hynPNEBFjMjGcveCi0ZZgd5n0RWgWzER29yW2GkSosx4ybx7zTDKYJkyfCOWeCizHDPs0CK2RFiSSLDik02MSJ0myYm8E4YacNQjtHLvx9haAgwIt4YeqMGkWFhqbWtdJqhiRgBu1uJAHABPUzu2HkJ4qNFm6BjYTJ94ov0zHMRpEmJ5qa6yGkbpCbeqYpsHZqt06IEAZYnE2480VrScO3QJFV6BGUWbwBgxjeRhwR20Y9+yiNYLZxne6KKZtrlfxSnRoJtPT1RGE8kdtLKMMSZjopinz55ckLZwo5h5e+akzZXOwE9i6T5Y+ENqvLnCWty1JXc0dmY0Q1rRyAVOh09a3KeCfV6habweV0PgdV5gADiSQO4FPN+Sqhxe2P9oc4+AXpgatwrZ8Of+X6f7J31j8ked/3NcQBEAYucQDrgFb7F8P8ApgNbgO9dYaS5T50+PNosNKkQarvtcR/02mxP9WgymdJTrdBsndT4D0+pq3hI5f4BtgqfE6zgZBa4DiGljQexsruH4Lyj4JtP9n2inUJO610O/pP2u7r8YXsTtma4AtIIIkEYEG4KR9E6ztGatKWsni/4iUD/AGkuMxAg8lx1Zi+kXfL1KpP1Gh0rnfif4WbNUJLC5nAG3ZdehoaeqoWZAetpt9zwV7MkvUbwXsPxL8KabBP13DnuHusuI+NfJtSkZpuFYXsAQ7/jJGuabPUQq208P3mOMrK5OPqDl7yQKo9lNVm+/fRAcYVssRSBRhOVlKmbWtJt76KL2/4nDyRKo/SNZCME2zAwMSj0/ttlafRCA3RAvJBRY16+iXQaJsHiY5+4RgY6eOaHRMnOxnqfG6KwSY9nVKoNEqbeOnXVHpNtr/EQh0rX1sjBuWeump70qmMSCUhnrB7MkxeSBa8A54G/koUxgMNPfNE2ewsLNnjnPU4pNMYhljcMsJTFJskWt7PqhtbeO3gEzSFgpaYxBWtsMUyLmYN4IEZewoUm3Ea36puk3838qemGbaIsMuI6Dx705SomL299iHslH7yT0zva/NONF4nhxsk0zTQp+SPTpQiUKcXi5TDWJTZwuKSk2idI802yh1RRSQ5NH/lXaQx5a4gb0RzGR5rsg1cX8J+E/VfeQ0Yrs6NENAAmBqZXueFq3L449Tzer27uO5IuAxKg7aW8TyBKKGBSDV623U8ml8m/5JOCj+K0q1UQypVYD/pY0d5IPeucd8jlxkl5nH8g9V6DCxS34ctR5um/++Y+eoqFiUcFS+QW/qk83+jV0Pw34TUo0xTpuDWDAEufHIuwHBXixbPhulPKb/P+jK6i67ladhqnGsRyEIT/AILvfmq1D/5EK3WiU36jo+ab+Lf9g/TX5fsinb8uURiCeZlMM+E0W4MCfJXGfOvz7S2GaYY99Yj7QWuazmXEfcP6Z6Ia6fp9NfdRqvVt4TZ43+KGwsp/EtobSAAJa6BkXMa53eSeq4smcRwVr8V2x9ao+rUJL3uLnHib9BwVa7FbD4HWK7tgcTO8JxgZcUwHbzg4Cxm+hwjsQseFzbNEpCSG6T6ptCkYdcge2SRZMMsYxsTa6WeN6+WYw4SmdnNgL2zz1QV2DnuEaIMT7OQ6ouzi3CT43vyt1QKgteLac7csU0yQIyAJ4gm9/BKrsMXcnGGQmSj0syhtyHDHob9g70VvfE++1IoagrW628sbJlthbMygsamaYn044pFMYgtCbg5nla3qnBlz80szwMeZTdLCdMVNbDQxRED3fNN02A8v4MJVrvJP0WRHvGJ8O5TUwxqlmcJ9cU3QaCfJKsIHnOicoYxrmkM4ZpM9+SYYxCpkdndgm6YQM02ynARAxTaEQNWGFn8u1Q0uac4jpNl0QXJbLsjnn7cs9F0Wx03tH3OLuceOK93wvXpTsc8ep53VRO7OefQdhYh75WSV7W9EYRJ7ZUrD/LZTd/U4t8vNHhZuJduqWFx8zU8HN7V8b2ymfu2YEf7CXd4nwTuwfHXvje2WuzjAI/8AYtPcrfcC3uhTzpa0vO/j34f8DHctfdNtqDj1WGoFGAsVG6l3aFEXP5qk+ZfgTNspGnUaAP0nNrsnDQq8Llznzh8y09joue4gug7jJu52QjTU5KPqKTXL5G6Wd3snzft1AteWnFstMagkJItuntpeXOJccTJPG58SknnW6bBRYq1tjOZHQDIojHRLhebAZhQBixiGjL3zWm4tOAv/AAnPkV2CReNfcJlog++1Bda+ufBHoi/K3ol12DlE2iDGUyZznBFnPTDnMQhtOuIBnpCM1pE8MEpjETudCY/lNDEaGOzBL0mwTwBHRMUsL558LlJoYgtM5jL+fUJpg/bs8EGgyTHaj0Tc8CO+3kp6YxB2TA1Av5p2k2I5JVgEAjMx6pmkIA4E9/sqexiDbPcAjXTMEDBWVNoHZfpPqUjaJGGXE+kp6mTLTkR5WMKezQ1MjeDcS4SJwgC8njbvVpREc0lTmLWOAPl2ptr9EijRprLJymL8ErSdhrimqbkBowwIgGCFTKMxywwvPg0bnGbqyC5nZq7mn7cdMZV1s+0Vc6feB3Fe10HUTt2NP5LP7Hm9RpPduHVi2x84iOzyUt4L2kl6kpFYpb3Ba3+C549TCDnRikKvxvZ241qf/IHwVjvlK7X8Op1f8ymx3EtE9uKTqb8ex+qYc7fxE9l2llQTTex4/wBrgfDBH+mq/ZPglCkQWUmNIwMSR1N0+RxWwqx7c8/EysZ4IvaF49+Kfy0W721MLnNJh4cS7dJwIJwbNoytC9hLQuO/FLbms2GowxNQta0aneDp6AEqXXnlV2HaFNVj1Pn+qPfEifJKuYSbZenBOVxlkZ6QLdxS9QToPPPzTYY+kV+/Jywv5qTGxGYiRzUH0wQJwzIytmpGodyRfdsfBUfAR8QmMcMYyI8kyw/dIORHVCbaN2+JnjaylTi5ym3AJdDEGa27QR16W5yiNODeQ4D0CxszfADxFj3KNF1p0G7HmlMNDtMzZFY0dNO71S1EQIzNuWKaBkW6c5wSKGoPSMGeHcj0s4x8Yk+qWpu6GYvwDfVGA6XF8I4A9vak0g0MyYEZHA8E+x4PAe/VIfqAPs3hM03S7gBjqIBBCnpZQaG3HdHKbczPmnGGzTynhhZKAyfeiY2a3EHJT12CH9leZg44nTTyTrHRbTzVWHAzpc49nmrKhcTrHgkUjR2mZghNU3YckhRdgfY94Jum+TnbsPJAzR5iM1KMcjhyEwv/AILTG7OZKtQuX2LbyziNFZ0vjLTjI7/Bex0XV6WnCl8M8/X0LdNot1iSp7fTP/Ub1keKZpneu1zTyv5r1o1lf3efmv7JXDXcKslR+mde791p9MxY3ykWTs16fsCSlZK57b9o25phtOm4atBd3Ez3KofV+KPmAW9KTfG6ivrdrw5f5DloZ/EvzO3laXGbN8E+IucHO2ks/wDJzv8A1jdK7DZWPa0B7g9wF3Bu7PGJMJmlq1q95aQNwp7PJjwYXhP4ju2n+0kbQ4HH6W7Zu5OQyORnMaQveHheX/jQ1oo0CAN8PcB/SRLvBqRrTi1gb09ctHkNXHlb33JWpjnhlzKcqj7jwE9iVcZvqB338ZTYY6ivHiQSOi1TMCNTj4KL3EC+kA63MHsKI5v2mRniO0RxVROGpHHIt/NHii0h2HDql2NBL8t4AaRrKNs7zDZu0SOIzB4gJVIOWGbMxj9sHIzEA+9ESmN4NjMEkG1wfVBZO6BY52xxnwntRWnEc47cO5LYxDJdInOe4X9UVl22xmR2QhU3SAddO9ZUJAO7jj017UhryGe8ZFaXGbYR2n9k6RjpvX56+CTZ9zW4YY/7ouO5FiGniZN84APklUkGhx1oOYI62gJikPtBxHfYi3iErSdJE8OhOXvVGZg6BaZt4qehiHQTvB4zG6Ryv6jsTrCR0HdIOCTpGLi4sefHsR6b/KOz9gpqCD0KgNVzTgWgjjEk+IVpsbYFs+eWCqg0Go10lpBOl5i3JPbO+DH+7LKUq+expZU33TDHeWKr6Z1CYpPBCS0aPMcjNekm1PdkZtURdYcNhyzeQGuGq3vLDgpet0dpcxwLTBHvqgOPvFC3lqeOUY1k7D4N8aFX7XQHjsPL0VwHLzJtWCC0wRcRqun2b5rp7v3y1wxgSDyjwXt9H4i0tuq/mefr9M08wdRK0uf/AL2bNEl5HDdd5BIbZ890Gzute8jgAO8r0H1+jjuIWhqPyOuJUSV5ttn4h1b7lJjQNSXeiodv+eNrfb6gZ/Q0DvMlIrr5f3UMXSX5nqvxf4vS2dhfVe1o44ngBiTyXhfzl8xnbau/G7Tbam047puXHiYHYEl8Q2t9Qlz3FzhiXOJ4YnmVXVcYGnkkqnbyyiNJafYTrnPn2QD6pZ4E4kZWGmKPVPgI7PSUGRJkDqqp7AUVgH3ED7gSP496IgBmBcHCfFBZgTEOF0Sj+VrhiJBHoqmToMy7jle3EH91uk77dS60e80KnP6SZy8xCLocPuB5ZeqBhoLTggXIIJzwOXRMgmRMAk9hQfzG8XAvxyWw4YmYSnyMQxu/cMiZwwNiVOmXENNv1MPA7vgUF8EEg4i05XhTo1HbpbuyN4ARjf8AVPVLa4DQWg/dBBbbe3hnGGGn7pxzvtDhcNOBzBx7EptFeC6MIjDAticNbhMsfDiCRuuFgRwkOB7kql5hr0G3Md+mMjfP2UzREOdFpOB6T1SFMbthgQHCDgTeybNQkOc286ZwpqT7DUOMqflym2GZOfgnKdTHVV9J35SMCLg6kJig+QQcR7BU1oNDu/YHlxvF03TrCQDnawwIEyq+mftiRhiRojNqOb+kXIkTA0JHvRJcmllvQd6+ABacMcU0yqkGuMC2A5mEZr87FKaOH2unh+6MxwjxSIqTHf8AyjMqgoWjR4P6KQdxSYfkb6DVTNRZg4K53Qc8UN7lA1Uu+sJJJwyueS1Iwk+rpGHRJvrENMx3gZfupVHkpHaXzJnOBbG+N8rI5RxN1WQOcpGvVue4C+qPVrQJguIIGmeJ0ySVVxAvj7802EYCqOtExiey6Sru99JPdKNVd3yOQA84Sdd+mg7SfRVQgWwNY4j3ePWEo93ePO3gEzU/fu9fBKVDeeEZDCfUKuEKoUqmwjL0t5oBhFfhxuhXOEdQqpEMq2y24Npyz4JhsSXC0HDIgoJaIBGBjtz8lNoIMA2PuFU+SdEtlJMviYMDmT6IlA7zSCCZdBg5TNuKC1kGMJOIytiiUw5rpGfjGKCgkNUnneH3SILYNjIwPYpj/ictDwQQTJiBMWxEjFFcDiBgbjzSmhqDVCIwjek2wmO7BTEtg70jdHdF+dkntFMkbzSRu3tiCYy5Jiu9zt0NNwYva3sIMdgsh9pE42MSeuIkLdEkbwgENblM3OnvBQ2p5cDeMvA+qm21WJLSRAiSLxfgl/hD8x1lZswLSIE2Eg/wmqJIAixBG8MZsRIPvJV1UEwQfuaTIdbmOFk20iYDjY87RPUKe54GJjtJzhvAhpAwiQYB9D3KVRxIBYYNjhxmPJL0ahlrhukFxa6JkI29bGZuEhrDGIsWVwSbeoRaRgRaJBHv3ik6dfCTBtfnxRmVYJBMRjEEQe8ZpFSEPMqgC9gJ1MXTDagNhiDnmq4vIOAOeltURzgdMszbQpTk0sRVyN1venWJ4hJ75zNjqpCrr5IMHFjTeMPHGFP6iRZX4T2IjautuCHBwya2iHUrRifenEoT6pFx+6W+pmZH7+C1I4LVraYTlJ0txSH1SQDjefFTq1QeXVLl9p7MoxKbMmG69bDmPX0SjnSST237BxW6r/fRAqv8fS9+qfEmMhWeCMfengkqtTsw8f3Raz7EC5OaVquk8pv199qpiQGyNV2vXoErUOOv8mPBFe/rJHZHql6juWMk6+5VEIVTA1vCIHvtSzqm7hefU+qNVfp7sPUpdzRmJVMrjkTTFGiWjPAdRl4Lf07xmL8UuWHAa96PVfJnAqlk6CCCDcRn4KdMWibHDgh72OHMDu6ogdhgCPVAw0SpkE43CK1zg4OaZBERnfNDLZJLYmRbrCJH3Dnhwm8JbDRNwu4i0weBAOCkXyWSPukk5GJsCgvZBgGCDngQVOo87zXEZfafEIcBZDtf9rgcAZBOUolaJpkkg7sWBvN8EBjDcZEc+IRGvlpa6LEAX4Rpqga5DTH61Ibsk5AB1zlYnuRs920wLZaH3KS2Vw+5pmLC8HWZabaYJr6gJacxaMOllPSa4Gp+Yai0gZxYmCRcHGeYTQdMWm5EixGY5pLZ3S1v2kOAMidbxxCnRqTG7IIMRnbJKqQkxxlSPzTkL3GJi3mm3ON4iI/NocuYVcXOkEXFw4EY6RoitABnM2mcQMPEpNSGmP06pgD1xwOKkxwBjsySlN4MQbiRcR/K2HSL3hKcm5H2O0Me+KI2ocI96qvkWkAwZHBH+oEDg3I+10XlbFU6gjSLpIETM8ryP2W9/PEjS3Yg2mjQ2s4RHPIcjioVqs5aSb+5SrnuOH2z1KEAZ74xuUShGDFWsLkuDcr5zlpKFUeYkWxub+KFWcCCJHK/bZBrVrtucTDZN8p4pkwY2adWiYib3MXMY9yU+qYEmTnHvgpVHOvvYnHqP3S5qddBhl3fuqZkBsyo65vMZYCw1SrzaOpjjdTc4ybgRPETIy6pd77X0nKTkOtgqJkW2ZVf780Co707/fYtPIxvOh98Sh1Ceke/fFOmRbZAugSgOd4lTebe+CEYzT5QpsUY2/vRTblOnh5oNN1wPeaI4e+1PYhMlvQRaRMnzR94GTPDvSheQRCYeftKFoJMJGBuCDlF1hacQ4y02nQxioCoYN/1DyRXn7uwd6DkPg3tW1va6SAb9gRnRG6JglzgNMoBRNvYL2/T6pPZXmByHgECw5TQTyqwGZU+xsEgg4HEY4cJTe9vs3gINpEQeYzS+0D7Ac9435gJmgP8Omczuz/yhLrGM+8Oe+PcbL4xF7XnTA8UTaKm7DiJab5T0myjhH9UdN5Bp/5fImOFygx5h58i0D2ktLTLSPYK08TBIkgyL9vcl6jiGSLQLIgMSc5SdvmHkYpvyndxi9nAzZFZVluF9Jv2pEHdBjJ3PF3HmUyMO3wQVIaYZ9ZwgtAxB+424oza98TB4Gx5pYC05x6KNBx7HR3IHKaNyPNqZZcUT6ts7ZgApZl231UpiwwmOiVtQQyyqMxunuPvipiugbOPfVaqvIkeiDas4NDuqxMkdTceqgHi27Ef6hF/RJb5AEcNM0TQ648bZ6o9mAchHVbfz0QH1b2i1hz5lbrWYDmTib+OCVqOP3cAmRKMbNVCBNzc9vsBLvq24ke8FImQScZPdA8FAflB4KhLAtsCW2gW7pkodR3W8W6e+i3tGaWc7uI8QnShdPBJ7z796AIb3e+eijNp1B8SoVXWTUhbZpzhHd+/JAqvAOZ/koj8Og8UEXTZQts//9k=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2" descr="data:image/jpeg;base64,/9j/4AAQSkZJRgABAQAAAQABAAD/2wCEAAkGBxQSEBUUDxQVFhUXFhYYFhgWGBQZFxgeIBcXFx4aIB0YHSggHBsoHBsaIT0iKCwtLjouHSA/OTMtNyktLiwBCgoKDQwNGw8PGzclHyU4NDE3ODgtNzc3Nzc0LDQ3LDAwNDcsNzQvLyw0NzY0ODc3NS83LjQsLCwsNDc0NDQ0LP/AABEIAFwAXAMBIgACEQEDEQH/xAAcAAACAgMBAQAAAAAAAAAAAAAABwUGAQIEAwj/xAA3EAABAwEGAwYDCAIDAAAAAAABAgMRAAQFBhIhMUFRYQcTIjJxgWKRoRQzQlKxwdHwQ6JTgpL/xAAaAQACAwEBAAAAAAAAAAAAAAAAAgQFBgMB/8QAJxEAAgICAgIBAgcAAAAAAAAAAQIAAwQREiExQQUT8BRRkaGxwdH/2gAMAwEAAhEDEQA/AHjRRRRCFFFaqWAJOgG5NEJtWKVPaJjG0ItLaLEsBqQkrSoBOYkDVUEACeu1MLD1tU4wgu+fKMxiJPOOE7xShgTqekSUrNUHtUxTaLEhoWYfeEjNuZ4ADf5DjuOMhhDF6bQyj7SpKHo8aSQPflRzXep7xOty3UVgKrNNFhRRRRCFYNc9ttrbKczy0oG0qIEnkOZ6CqFiXtAGUpsug2Kz5j0SOHqdenEKzhfMdK2sPFR3LLiPFLVlBEhTn5eXr/FKu/MXuvnUkjlw+Q0/u5qCttsU4ZUYHU8zxJ5nX151YbkwQ9arJ9pZU2Qc3do1KnADEhUwmYMCPcVGLPZ4lwmLj4oDZJ7PqVG+3lOtyo6pMg8f53in1gy0hyzNLEAKSCANh0pIXtYVNFbax4gNRIMGASDGkjaNdt6vXZriZtqyBt9QSUk5Z2I4x1n9RXtR4+ZH+RROYasdETXtVtPeXjZWRs2lbqh12T9M3zqJUmd9akLvu9V63pbHmlhKGkNJSVJVCs2bbXTyk7HcV3XhhO0NCcuYc0eL6RP0qBm1Wu/NR1JnxuRRXXwc9mcV0X6/ZSO6VmRxbWSU+x3SaYuHcTNWsHIcrifO2rzJ/kdaVakxvXnlIUlbaihxPlWncdOo6UmPnPWeL9idsv4xLRzq6P7GPMGs0u7m7QCgBNubOn+VuSk9SmJTVrs2J7K4kKQ8kg8pP6VcJajjamZ6ymys6caisxFhq1srKnVLc38ZlUgxoZ8w00H+vCqyuyrJgeI7QNT6Rvp6fKvpBSZEHbjUHeWE7K9q42Pb+7dKV6g0k4ubZjnaxGNWZ1KgUoWFDUQDNTjmMraEd2XFDSOSh7wDNeuOrBZW3fs9lSZQDnJPhComPYEE8vDz15sF4cTbX+6zFDaEZiRAURMaaETO+24gmuPAjoGWP4xbx9W1BxH3qV9SyTJ960siFLsrrektvsnqM+dpRnkPCflTExxgduzMl+zqVAICkKII1UYyz6hMdBS+sbxacdM6KaKffce9I6FejOeXkJk1B0Gtdf5G72PszYnH/wDneWseghIHpoavdJnCWP1WOzNsFhK0IEApUUqPGYIImr9cuPLJaIGctL/K5A+u1SkZQNSgXIqsbQPc8cYWey651ZXspXCEqWSBupaUa5fi0/al6lQVMBQI1KVApUAdjBAOU8DHyqYxY873doKO6L5df8pUXg2BlOb8Pd93l301Ea17XZdyn1WX7S2jvS6pDyw6vvxDapSUZAEpHhOhjbedXyfja7q+fgyXifKW49nHyv5SBrzXZ0KMqSknmQD+tXO8cEuJ+6OccxAV7pmD6gj0qKOGXx+FX/lX7Cs82Lch1qadM/GsGyf1jXqv41xALHZioEd4qUtg7TGqj8KRqfbnU8pQAJJgDc8qRWLb9+2WlTv+NIytA/lmRp8RGc9AgeuhduI3MtVU1rhF9yCfWeJJUdVFXm3mD1JlR6mOFSeGb+XZHQtoidlJPlWn4iFCCPFBIPmNQxPE+81J3ZcjjyglKVKUoSEIErI/MZ0Qn4lewNQgzFtiaqyjHpxvp2eP7k9inG67W13ZCW0zMJleeJ0JJTA1BjLMpqkWkeXqf01/em3c3Z0QJfWlGnlaAUr3ccEH0CQKrWMrgS3au5acUQlnvjKUkkhR8PhAG3GKdwyjk0pHvo+kaaV8+zKhFFXDC2HWbZZ8yipCwpSfCZiDH4v3Fed74DtDIKmyHU9PCoexMH1kelecG1uY63465NkdyvWS8FthYC1BLiO7cykBSk66SQdpPzpxYNesrxU+04XLQpIS4pzKHQB+GEgAD06UlFJIJBBBBggggg8iDqDW9mfU2sLbUUqGxGhp1vdRx9Qx801nVg3/ADPpOqTi7HgsVo7kNhXgSokry7zwg6RFVa6u0t9sAPJDg57Krjvq3pt7xfCcmiUwRm2AO+nOmN41Lqi+q46Uy99pl79zZQ0mcz+ZJiZyJAzxGsmUp/7UnnEqWsISMxE+XWVHeI4aR6AU9cUYeFsSjxBK21ZkkhRHAkEJUDuEnfcCuG6sDtNfenP8KUhCD6gSSOhMU1iM51LLCyUxiXI2fUX2FsJuPr8MaRmcIltv04OL6eUcZ2pu3PdLdmbyMiJ1Uo6rWfzKPE11tthIASAANgNAK3FOiBBOORk2ZDcnMyaVN42xC7yta3JyhbFnkGBr5pM7DMnTqKappfWrCEOOa523FKWptSZBWVTmmeAgbbCud9ZsXiJyrYKdmRfZxKHrQysQpLgJG+8pP1TTP7gRVVuS48jy3SBnX5iBE6k668zVwSNKeoMqANPHILbEpuLsIotIzJhLgGigNek8x0+VKW87tcs68ryY5HgfQ/019FqTNR9vupDoIcSFA7yN68eoHsSDk4aXd+DPnmrtg65e8s2c8Vq+WkfSpu8+zhpRlpam+gEx85/arHc1zizspbTqBxrmtR9xMLENDEtLJRRRUmT4UUUUQhWpQDW1FEJgJA2rNFFEIUUUUQmCmiKzRRCf/9k=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700808"/>
            <a:ext cx="3744416" cy="374441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39552" y="3355304"/>
            <a:ext cx="439778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IN" sz="4000" dirty="0" smtClean="0"/>
              <a:t>Brokerage</a:t>
            </a:r>
            <a:endParaRPr lang="en-IN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IN" sz="4000" dirty="0" smtClean="0"/>
              <a:t>Government-to-government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IN" sz="4000" dirty="0" smtClean="0"/>
              <a:t>Evolution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00683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IN" dirty="0" err="1" smtClean="0"/>
              <a:t>Bishal</a:t>
            </a:r>
            <a:r>
              <a:rPr lang="en-IN" dirty="0" smtClean="0"/>
              <a:t> </a:t>
            </a:r>
            <a:r>
              <a:rPr lang="en-IN" dirty="0" err="1" smtClean="0"/>
              <a:t>Thapa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89040"/>
            <a:ext cx="6400800" cy="2351112"/>
          </a:xfrm>
        </p:spPr>
        <p:txBody>
          <a:bodyPr>
            <a:normAutofit/>
          </a:bodyPr>
          <a:lstStyle/>
          <a:p>
            <a:r>
              <a:rPr lang="en-IN" b="1" u="sng" dirty="0" smtClean="0">
                <a:solidFill>
                  <a:schemeClr val="accent1"/>
                </a:solidFill>
              </a:rPr>
              <a:t>bishalt@lotusenergy.com.np</a:t>
            </a:r>
            <a:endParaRPr lang="en-IN" b="1" u="sng" dirty="0" smtClean="0">
              <a:solidFill>
                <a:schemeClr val="accent1"/>
              </a:solidFill>
            </a:endParaRPr>
          </a:p>
          <a:p>
            <a:endParaRPr lang="en-IN" dirty="0" smtClean="0"/>
          </a:p>
          <a:p>
            <a:r>
              <a:rPr lang="en-IN" dirty="0" smtClean="0"/>
              <a:t>T: +91.981 8638 692</a:t>
            </a:r>
          </a:p>
          <a:p>
            <a:r>
              <a:rPr lang="en-IN" dirty="0" smtClean="0"/>
              <a:t>T</a:t>
            </a:r>
            <a:r>
              <a:rPr lang="en-IN" dirty="0"/>
              <a:t>: +</a:t>
            </a:r>
            <a:r>
              <a:rPr lang="en-IN" dirty="0" smtClean="0"/>
              <a:t>977.9849 59339</a:t>
            </a:r>
            <a:endParaRPr lang="en-IN" dirty="0"/>
          </a:p>
          <a:p>
            <a:endParaRPr lang="en-IN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67544" y="274638"/>
            <a:ext cx="842493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 smtClean="0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97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2872" y="2924944"/>
            <a:ext cx="4237171" cy="792088"/>
          </a:xfrm>
        </p:spPr>
        <p:txBody>
          <a:bodyPr>
            <a:normAutofit/>
          </a:bodyPr>
          <a:lstStyle/>
          <a:p>
            <a:r>
              <a:rPr lang="en-IN" cap="small" dirty="0" smtClean="0">
                <a:solidFill>
                  <a:schemeClr val="tx2"/>
                </a:solidFill>
              </a:rPr>
              <a:t>The Opportunities</a:t>
            </a:r>
            <a:endParaRPr lang="en-IN" cap="small" dirty="0">
              <a:solidFill>
                <a:schemeClr val="tx2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467544" y="6337151"/>
            <a:ext cx="2133600" cy="365125"/>
          </a:xfrm>
        </p:spPr>
        <p:txBody>
          <a:bodyPr/>
          <a:lstStyle/>
          <a:p>
            <a:r>
              <a:rPr lang="en-US" sz="1800" dirty="0" smtClean="0"/>
              <a:t>27 June 2014</a:t>
            </a:r>
            <a:endParaRPr lang="en-IN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E8A4B-A6DB-4863-B3B1-542787F92368}" type="slidenum">
              <a:rPr lang="en-IN" smtClean="0"/>
              <a:t>2</a:t>
            </a:fld>
            <a:endParaRPr lang="en-IN"/>
          </a:p>
        </p:txBody>
      </p:sp>
      <p:sp>
        <p:nvSpPr>
          <p:cNvPr id="8" name="Date Placeholder 3"/>
          <p:cNvSpPr txBox="1">
            <a:spLocks/>
          </p:cNvSpPr>
          <p:nvPr/>
        </p:nvSpPr>
        <p:spPr>
          <a:xfrm>
            <a:off x="2989843" y="6398219"/>
            <a:ext cx="3600400" cy="2429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latin typeface="+mj-lt"/>
              </a:rPr>
              <a:t>SAARC Workshop, Kathmandu 2014</a:t>
            </a:r>
            <a:endParaRPr lang="en-IN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6945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467544" y="6337151"/>
            <a:ext cx="2133600" cy="365125"/>
          </a:xfrm>
        </p:spPr>
        <p:txBody>
          <a:bodyPr/>
          <a:lstStyle/>
          <a:p>
            <a:r>
              <a:rPr lang="en-US" sz="1800" dirty="0" smtClean="0"/>
              <a:t>27 June 2014</a:t>
            </a:r>
            <a:endParaRPr lang="en-IN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E8A4B-A6DB-4863-B3B1-542787F92368}" type="slidenum">
              <a:rPr lang="en-IN" smtClean="0"/>
              <a:t>3</a:t>
            </a:fld>
            <a:endParaRPr lang="en-IN"/>
          </a:p>
        </p:txBody>
      </p:sp>
      <p:sp>
        <p:nvSpPr>
          <p:cNvPr id="8" name="Date Placeholder 3"/>
          <p:cNvSpPr txBox="1">
            <a:spLocks/>
          </p:cNvSpPr>
          <p:nvPr/>
        </p:nvSpPr>
        <p:spPr>
          <a:xfrm>
            <a:off x="2989843" y="6398219"/>
            <a:ext cx="3600400" cy="2429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latin typeface="+mj-lt"/>
              </a:rPr>
              <a:t>SAARC Workshop, Kathmandu 2014</a:t>
            </a:r>
            <a:endParaRPr lang="en-IN" dirty="0">
              <a:latin typeface="+mj-lt"/>
            </a:endParaRPr>
          </a:p>
        </p:txBody>
      </p:sp>
      <p:pic>
        <p:nvPicPr>
          <p:cNvPr id="2050" name="Picture 2" descr="C:\Users\Bishal\Documents\Lotus Files\MicroGrid\Baidi Proposal\IMG_35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24" y="272272"/>
            <a:ext cx="8597907" cy="5731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019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467544" y="6337151"/>
            <a:ext cx="2133600" cy="365125"/>
          </a:xfrm>
        </p:spPr>
        <p:txBody>
          <a:bodyPr/>
          <a:lstStyle/>
          <a:p>
            <a:r>
              <a:rPr lang="en-US" sz="1800" dirty="0" smtClean="0"/>
              <a:t>27 June 2014</a:t>
            </a:r>
            <a:endParaRPr lang="en-IN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E8A4B-A6DB-4863-B3B1-542787F92368}" type="slidenum">
              <a:rPr lang="en-IN" smtClean="0"/>
              <a:t>4</a:t>
            </a:fld>
            <a:endParaRPr lang="en-IN"/>
          </a:p>
        </p:txBody>
      </p:sp>
      <p:sp>
        <p:nvSpPr>
          <p:cNvPr id="8" name="Date Placeholder 3"/>
          <p:cNvSpPr txBox="1">
            <a:spLocks/>
          </p:cNvSpPr>
          <p:nvPr/>
        </p:nvSpPr>
        <p:spPr>
          <a:xfrm>
            <a:off x="2989843" y="6398219"/>
            <a:ext cx="3600400" cy="2429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latin typeface="+mj-lt"/>
              </a:rPr>
              <a:t>SAARC Workshop, Kathmandu 2014</a:t>
            </a:r>
            <a:endParaRPr lang="en-IN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71714" y="274638"/>
            <a:ext cx="8229600" cy="1143000"/>
          </a:xfrm>
        </p:spPr>
        <p:txBody>
          <a:bodyPr/>
          <a:lstStyle/>
          <a:p>
            <a:r>
              <a:rPr lang="en-IN" dirty="0" smtClean="0"/>
              <a:t>Imagine the Possibilities…</a:t>
            </a:r>
            <a:endParaRPr lang="en-US" dirty="0"/>
          </a:p>
        </p:txBody>
      </p:sp>
      <p:pic>
        <p:nvPicPr>
          <p:cNvPr id="3075" name="Picture 3" descr="C:\Users\Bishal\Documents\Lotus Files\MicroGrid\Baidi Proposal\solar_appliances_v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99" y="1512070"/>
            <a:ext cx="8155872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7439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2872" y="2924944"/>
            <a:ext cx="4237171" cy="792088"/>
          </a:xfrm>
        </p:spPr>
        <p:txBody>
          <a:bodyPr>
            <a:normAutofit/>
          </a:bodyPr>
          <a:lstStyle/>
          <a:p>
            <a:r>
              <a:rPr lang="en-IN" cap="small" dirty="0" smtClean="0">
                <a:solidFill>
                  <a:schemeClr val="tx2"/>
                </a:solidFill>
              </a:rPr>
              <a:t>The Challenges</a:t>
            </a:r>
            <a:endParaRPr lang="en-IN" cap="small" dirty="0">
              <a:solidFill>
                <a:schemeClr val="tx2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467544" y="6337151"/>
            <a:ext cx="2133600" cy="365125"/>
          </a:xfrm>
        </p:spPr>
        <p:txBody>
          <a:bodyPr/>
          <a:lstStyle/>
          <a:p>
            <a:r>
              <a:rPr lang="en-US" sz="1800" dirty="0" smtClean="0"/>
              <a:t>27 June 2014</a:t>
            </a:r>
            <a:endParaRPr lang="en-IN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E8A4B-A6DB-4863-B3B1-542787F92368}" type="slidenum">
              <a:rPr lang="en-IN" smtClean="0"/>
              <a:t>5</a:t>
            </a:fld>
            <a:endParaRPr lang="en-IN"/>
          </a:p>
        </p:txBody>
      </p:sp>
      <p:sp>
        <p:nvSpPr>
          <p:cNvPr id="8" name="Date Placeholder 3"/>
          <p:cNvSpPr txBox="1">
            <a:spLocks/>
          </p:cNvSpPr>
          <p:nvPr/>
        </p:nvSpPr>
        <p:spPr>
          <a:xfrm>
            <a:off x="2989843" y="6398219"/>
            <a:ext cx="3600400" cy="2429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latin typeface="+mj-lt"/>
              </a:rPr>
              <a:t>SAARC Workshop, Kathmandu 2014</a:t>
            </a:r>
            <a:endParaRPr lang="en-IN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6418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Arc 33"/>
          <p:cNvSpPr/>
          <p:nvPr/>
        </p:nvSpPr>
        <p:spPr>
          <a:xfrm>
            <a:off x="2117235" y="2819838"/>
            <a:ext cx="3030829" cy="3712520"/>
          </a:xfrm>
          <a:prstGeom prst="arc">
            <a:avLst>
              <a:gd name="adj1" fmla="val 16200000"/>
              <a:gd name="adj2" fmla="val 330942"/>
            </a:avLst>
          </a:prstGeom>
          <a:ln w="19050">
            <a:solidFill>
              <a:srgbClr val="6633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946448" y="2819838"/>
            <a:ext cx="7802016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E8A4B-A6DB-4863-B3B1-542787F92368}" type="slidenum">
              <a:rPr lang="en-IN" smtClean="0"/>
              <a:t>6</a:t>
            </a:fld>
            <a:endParaRPr lang="en-IN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 smtClean="0"/>
              <a:t>Is this deal possible?</a:t>
            </a: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6156176" y="1523694"/>
            <a:ext cx="0" cy="4608512"/>
          </a:xfrm>
          <a:prstGeom prst="line">
            <a:avLst/>
          </a:prstGeom>
          <a:ln w="25400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248" y="2361470"/>
            <a:ext cx="914400" cy="923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2359588"/>
            <a:ext cx="914400" cy="923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5601" y="2361470"/>
            <a:ext cx="914400" cy="923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TextBox 26"/>
          <p:cNvSpPr txBox="1"/>
          <p:nvPr/>
        </p:nvSpPr>
        <p:spPr>
          <a:xfrm>
            <a:off x="4716016" y="1484784"/>
            <a:ext cx="11629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N" sz="3200" dirty="0" smtClean="0">
                <a:solidFill>
                  <a:srgbClr val="00B050"/>
                </a:solidFill>
              </a:rPr>
              <a:t>India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45324" y="1504239"/>
            <a:ext cx="14510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N" sz="3200" dirty="0" smtClean="0">
                <a:solidFill>
                  <a:srgbClr val="00B050"/>
                </a:solidFill>
              </a:rPr>
              <a:t>Nepal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7240" y="3284984"/>
            <a:ext cx="134644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smtClean="0"/>
              <a:t>7 year coal supply agreement</a:t>
            </a:r>
          </a:p>
          <a:p>
            <a:endParaRPr lang="en-IN" dirty="0"/>
          </a:p>
          <a:p>
            <a:r>
              <a:rPr lang="en-IN" dirty="0" smtClean="0"/>
              <a:t>Depressed  int’l coal markets</a:t>
            </a:r>
          </a:p>
          <a:p>
            <a:endParaRPr lang="en-IN" dirty="0" smtClean="0"/>
          </a:p>
          <a:p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489248" y="197954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 smtClean="0"/>
              <a:t>Coal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2627784" y="1700808"/>
            <a:ext cx="16076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 smtClean="0"/>
              <a:t>Tolling Arrangement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2865512" y="3284984"/>
            <a:ext cx="134644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smtClean="0"/>
              <a:t>7 year  RTC power</a:t>
            </a:r>
          </a:p>
          <a:p>
            <a:endParaRPr lang="en-IN" dirty="0"/>
          </a:p>
          <a:p>
            <a:r>
              <a:rPr lang="en-IN" dirty="0" smtClean="0"/>
              <a:t>Take or pay on dispatch</a:t>
            </a:r>
          </a:p>
          <a:p>
            <a:endParaRPr lang="en-IN" dirty="0" smtClean="0"/>
          </a:p>
          <a:p>
            <a:r>
              <a:rPr lang="en-IN" dirty="0" smtClean="0"/>
              <a:t>Cheap stranded capacity available </a:t>
            </a:r>
            <a:endParaRPr lang="en-IN" dirty="0"/>
          </a:p>
          <a:p>
            <a:endParaRPr lang="en-IN" dirty="0" smtClean="0"/>
          </a:p>
          <a:p>
            <a:endParaRPr lang="en-IN" dirty="0" smtClean="0"/>
          </a:p>
          <a:p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4352003" y="4892967"/>
            <a:ext cx="16076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 smtClean="0"/>
              <a:t>Portion for merchant / short-term day ahead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5402612" y="3517195"/>
            <a:ext cx="1506742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N" dirty="0" smtClean="0"/>
              <a:t>Can land at border ~INR 3.5 – 4 /unit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7140860" y="3485907"/>
            <a:ext cx="16076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 smtClean="0"/>
              <a:t>Based on 7 year firm power flow contract, transmission line can be financed</a:t>
            </a:r>
            <a:endParaRPr lang="en-US" dirty="0"/>
          </a:p>
        </p:txBody>
      </p:sp>
      <p:sp>
        <p:nvSpPr>
          <p:cNvPr id="2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467544" y="6337151"/>
            <a:ext cx="2133600" cy="365125"/>
          </a:xfrm>
        </p:spPr>
        <p:txBody>
          <a:bodyPr/>
          <a:lstStyle/>
          <a:p>
            <a:r>
              <a:rPr lang="en-US" sz="1800" dirty="0" smtClean="0"/>
              <a:t>27 June 2014</a:t>
            </a:r>
            <a:endParaRPr lang="en-IN" sz="1800" dirty="0"/>
          </a:p>
        </p:txBody>
      </p:sp>
      <p:sp>
        <p:nvSpPr>
          <p:cNvPr id="25" name="Date Placeholder 3"/>
          <p:cNvSpPr txBox="1">
            <a:spLocks/>
          </p:cNvSpPr>
          <p:nvPr/>
        </p:nvSpPr>
        <p:spPr>
          <a:xfrm>
            <a:off x="2989843" y="6398219"/>
            <a:ext cx="3600400" cy="2429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latin typeface="+mj-lt"/>
              </a:rPr>
              <a:t>SAARC Workshop, Kathmandu 2014</a:t>
            </a:r>
            <a:endParaRPr lang="en-IN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9995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Unlocking the pathway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E8A4B-A6DB-4863-B3B1-542787F92368}" type="slidenum">
              <a:rPr lang="en-IN" smtClean="0"/>
              <a:t>7</a:t>
            </a:fld>
            <a:endParaRPr lang="en-IN"/>
          </a:p>
        </p:txBody>
      </p:sp>
      <p:sp>
        <p:nvSpPr>
          <p:cNvPr id="6" name="AutoShape 2" descr="data:image/jpeg;base64,/9j/4AAQSkZJRgABAQAAAQABAAD/2wCEAAkGBxAPDw8PEBAQEBAPDw8PDxUPDw8PFhAUFRUWFhQWFBQYHCggGBolHBQUITEhJikrLi4uFx8zODMsNygtLisBCgoKDg0OGxAQGzgkHyQvLDQ3OC0sLzAwLC0sNC8vLDQvLTQtLCwsLCwsLCwsLCwsLCwsLCwsLCwsLCwsLCwsLP/AABEIALsBDgMBEQACEQEDEQH/xAAcAAEAAgMBAQEAAAAAAAAAAAAAAQUCAwQGBwj/xAA4EAACAgECAwYEBQMDBQEAAAABAgADEQQSBSExBhMiQVFxMmGBkQdCUqHBI3KxFBXRQ1NiwtIW/8QAGwEBAAIDAQEAAAAAAAAAAAAAAAQFAgMGAQf/xAA1EQACAQMDAgQEBQMEAwAAAAAAAQIDBBEFEiExQRNRYXEigaGxFDKRwfAGI+EkM0LxFTTR/9oADAMBAAIRAxEAPwD7ZAEAQBAEAQBAEAQBAEAQBAEAQBAEAQBAEAQBAEAQBAEAQBAEAQBAEAQBAEAQBAEAQBAEAQBAEAQBAEAQBAEAQBAEAQAxAGTyA655QFz0Ma7VYZVgwPQqQw+4niaZ7KLi8SWDKenggCAIAgCAIAgCAIAgCAIAgCAIAgCAIAgCAIAgCAIAgCAIAgCAIAgHy78cuJW11aWhGKpcbnswcbtmwKD8vETIty+Ei90SCzOp3WMfUp9fwXX8Gr1zUapDpwtQ5WYtyxUqxQfCeoznmJrdJ008PgmwvoXsqaqRzJN9Vx6m+7t1r9LoOFurrZZqRqDYbVDbttgVB7YMydSajHDNMLS2qVaznHhYxh4xxyW2r/FypNQa107WVIdrPv2knoSq46cjjJnsrlp8Lg10dDjOHxVMSfbHHzZe0fiVwxm298y8lIZq2xzAOMj0ziZ/ioZ5Iq0S6cd0cP58nouG8W0+qDNRdXaFxu2MDtznGR5dD9pujOMlmLIFe1rUGo1YtNnaDnpMjQ1gQBAEAQBAEAQBAEAQBAEAQBAEAQBAEAQBAEAQBAEAQCMwCMwDxn4icBbiNKVoFV6n3ozAnqMMpx5Hl9hNVWnvWCbY3jtam7GUz53d2O1oTUvezWWNWBXtsZt5XGN+eZwq4AmlW7w8vktHrEHUgoxxFPnp38ipNervOh0b0msaUsqF1dPCzh2LMeXLGOU1xjOTSa6EqtWtaUJ1ISzu9Ss4pattt9u1ac27hUu47SSd20nPQ+R9ZqfVk+nHEYx/NHHXv/PY9D20o066Hhl1dFdF19Ja7ul2Btqrg7egznP1m6qlhPBX2FSTq1Y7m0un1OrtJoDw46fQaO+4DXCiy8swBLHwIuVA8I3McfP5ROG3EF3PLS4dZSuKiy4cL+cnRw3imr4Lr7tG93ep3bgZ3FcmsvW4U9CCB+88gnSm1kzuJU762jUcecr368rPc7OzP4nakLqDqilvdadrKgVCl7N6qASPLxftPadaazl5Nd5plvKUFSjty8PnPBe8M/Fap6Huv07oEsqq/psH3M4duhxgAIfuJsjc/DmS/QjVdFXjKnSqdm/iWPtk9Bwnt5w7VMqJcVsYgKtiMhJPQZ5j95nC4hJ4Ilxo91Ri5tJpd00/8/Qv9Nrareddldg/8HV/8GbVJPoyvqUalP8APFr3WDfMjWIAgCAIAgCAIAgCAIAgCAIAgCAIAMAQCMwCCYBgzwCKW3Z+RxAMmQQDU+mU+UA4tRwtG8hAPPa7sLpLW3NShbOcjKk+5B5zBwi3lo3wuq0I7YzaRW9puxH+s7nNjIKQQoChsg4z1/tmNSkp4ybrS+lbKSSzkqu3XZ7U6hqLqVzZQNvxBSQDlSPmDmYVqTlyiTpt9ChuhVXws8zfw/WWvqtZrlfvFpYLlRl327F+DkABzmrw54cpE78Zb7qdGh+XP6fqeUShiVAHN87eeOWSP/UzTt5wWjqpRlLybRYbwNBjzbWZ+iVD/wC57/w+Zgv/AGX6RRf9ntBZWwut0YVKNLfeLlL4ylTFCxDFSSdvkJshFrloh3NWnJKEJt5klh+/tk81pbdiNYLnS1GTu1VfiH5jv3eEj25+okfbHHqXHjVt23rF+b/Y/QP4f6m+3hums1OTYQ2C2dzJuOwn6fxLGju2LccbqXhfiZeEsLjp0z3+p6LM2kAmATAEAQBAEAQBAEAQBAEAQBmAIBEAZgGBMA1PZAOO/UYgFboONBNQ9bnCPtwfRsecA9MpBGRzgEwCCIBiVgGJrgGp9MD5QDlu4YjeQgFRruylFpy1SE4IyVGcH0PWeNJ9TONSUfys8zxP8OKXULXvqClmG1twycZJ3Z9BNUqEWsE2jqlxTk5Zy35lDZ+H+qpFvdXBg9bIFO5M7uRzjkeWZr/D4zhk16wqjjvj0eeCh13ZTU00ITQ7Wi1y/dg2eDau3OPQq33mudGSh6ky31SlOu8vEWl18+59t7L8QezQ0W3BkYUgWb1Knco2k4PrjP1kum24LJz97CELicYPKzxjyfJa025A9hMyMbw0A2QBAEAQBAEAQBAEAQBAMLmIVioywVio9TjkJ5LKTwerDayeX4fxYNWHLsbSfMnm2emP2xONhd11Uzl78/L29i5q2/OEvhPUq4PQg+xE7GM4y6MpmmiZkeGJgHLrdSKq2sboo549c4A+5mqtWjSpuo+iM6dN1JKK7nINQWClgBuHLac/PEr7PUvHmoyjjPT5G6rQUc4fQrtfbgGWpGPKaq3Lt9IBZ8K7Q204XO9PQ+XsYB6rQdoqLcDdsb0blALVLFPMEH2gGUAQBAIxAIKwDE1iAYNpx6CAceruopGXYA+g5kwDzXFeNm8itRtr3DI825+cAudJqcwCyrsgHbAEAQBAEAQBAEAQDhTiaMTtDFQcFhjH055MrJarRU3Hl479iQ7aSXJ2K2Rkcweksk01lEdrHDKnjXFO721ow7xjzxgkD0A9TK3U7irSprwerf6GVrWtZV/BnNbn0WfueYdkFr2MhNoY7t3Igj1HrOWrTrOf93qdHCCcEoPj0PSdntSbUVyMZ345Y5DpLfR3Lxce/wCxVXsFFtL0LkzpSvODi+rFVR67nyiYODkg8/pIV/dq2pOT6vhe5ItqLqzx2RQafh4FZ7xm2EAEZOX9/U5nH03U5ab5+vy7ltUqrdiK5+x1aNagxwXBVT4bDjZ68j0lxpMacK8lNYkl37eZCvJT8Pc8Y80a9WodcqQwPQggg/WdJGSksorIyjJbovK9DynE6SrbvI9flPTI5A8AzFkA69Pr7E+B2X2MAs9P2m1C/mDe4gHdV2uf81YPsYB0r2uHnWfuIBn/APrU/wC233EAwbtaPKo/UiAc9vaq0/Cqj7mAV+p45e/VyP7eUArbLSeZJPvzgGFbZZfeAem4eTygF1SeUAtYAgCAIAgCAIAgGrU2qiM7clVST7fKYVJxhFyl0RlGLk0l1Z894NxqzvE0hXunsLbO8IC4HTxdM9OU5CFtKrNqlJYb7+pe1lFLdNcpdiy03aNncadwaK036e3me8UgFc7h8Jzg8vWdRT/tpU+yWD57c61P8b4dRbYNvPz9SjKtTawFned3YSlnLLAHKk+p9faYySzwc1cyjRunKhLOHwztt1q6jVgAKjXBSwLfpUBmEqdUt6ck62cPg7rRNfu7qtGlGn/bSeX5Pr19+iPVcHuUWGpMbErwvzwRmYaNUj40oen78l9dQl4anLq2XE6UrzxvabiIXWKjHCpWmM+rEk/sBOZ1vdKqorsi60+C8Fvuzm46w1NdapY1RrdLFZXKjI+Q+Ln9pXUruMF+XMu3PT/JquLKtODjCW3PpyUOisuF76V1e9rMsWrFhOD1JLAfU5Ikh0J18VaXLaKS1So79Ou/ijLv7/zOT2PBdFs04U7urYDrtwM+n8mdDpymrdKaafqZU7WFqvChLcl7GnXaDcDyk42HmdbwtkOV5j09PaAV+4jkeR+cAzWyAZrZANgeAZh4BkHgDfABeAYl4BjuJ5DmYBZ8O0JzuPX/ABAPR6SjEAs6k5QCygCAIAgCARAEAQDy3bLjQ09mkrIzW7s9p/SByTPyyT9pT6vLNNU116++CfY08uUvkcXEeA16pLrFsVbSv9HJ8O0rzXHqT5jn0lZY0qNSnLdLa08/IkzuKlNpbcrDyefbSX1It2oFpLLWru6jIx4VNhHuF3H0EuadaNTiLzg+bazb3txN1qlHalnp5fqTNhzRimlWy2okHchO3Gc8+v06SBqKXgN5w/XudV/SV3Wo3myMXKEuuO3k/l+56jRf0NQASSMVuuf0uAD9jmV0ErS7pyj+VpfpLr9T6RUfjUX58/Q9VunXFGeR7QWql1t5VXFPdMA3MErg4+85XUK2L9SjzjBZOo6NjKXfEjg4Hqxq7LbXSquioZCIiqM9ck9Tiabq4dV9El6EHTrivNSqzfHRfdnVou29G4Viq3ugAFcAZJPXwemenOW9te0qEI0scL7kCrqMJVG30PWciAfXnzlznJLNNlOYBx3aIHygFVq+DK3VcwCn1HZ8j4SR+8A4rOE2r5A/tANR0to6ofpzgDu3/S32MAkK36W+xgGYqc/lP2gG1NFYfy494B1U8HY9T9oBa6ThIXygFrRpMQDvqpgHQqQDqgCAIBEAQBAEAjMA8N2wp76+1cfDUij3ILfzOX1eti5XokXunxxR92c/4e13WpdXc7L3BUV4AyVOepPpibLewo3LclJr0RpuqsqeMrOT2h0FZR62BdbFKPvO7IPl8pd0LSlQzsXUq603VW2XQ8dd2Zvrqvbep7kOauRc2qvMZAPI49+c98Hqzj5/0805zzws4S7mvQasNTUQi7VtO2xQBvyrZBPmRgSn1hP8Os9mX39HSqOnUpyhhJdemf8Ao7ON34/0jDGWrdD9MEfzIl6oztaMs84OstP92pHtkz1HaTopSwrsAHdgnc3/AJEdJhW1SrWW1Pal68v+ehWwdOlOSqcNPy7FNrzfqhtK7K85Fa7ct/eTyxK+FSO5JPnzfCNFzdKqtiXHr3MNNwO19yLvqDeGwP4Vx7j4vp95ZUdPuZ1NsljHf+dSJPx9rhCeE+3Ys9J2XNNtdlV4wpUnfWMgjrtx5EestlpeycZQn0+pGVjtknGXQ9ctktiwMwYA2wDE1CAa20wPlANL6IHygGpuHL6QDWeGL6QCP9rX0gGa8NHpANi6AekA3ppB6QDctAgGxa4BsCwDMLANkAQCIAgEQBmARmAQTAKHiunBvOf+pV+65H/E5fWqeK8Zea+xaWlRql7P7mnsyNjMvTwf4OP5mWhT/uzXp9n/AJNmpcxT9S+Z50xTlNX2n0bb8XrhOZJyN3zX9X0kVXtB5+LoTJWFwsfD1POcR7T16qxa0VlSti29+QOQQOXlKTVLtV4KMFxksba2/DvM5LLXQq9S5uINbgbWODgN8pSRxTb3LqYyqSjNuJY6d8BVY7n2+EZAJ9cAyNJZeVwiOqUNzbXLOlUH/UOR5IDlR7nq3+J1Om6RQUVVk97+hW1IR38LB0f7h6ToPQ8N9OrJgFjRbAO2t4BuUwDYIBliANsAbIA7uANkAbIBOyATtgEhYBOIBOIAgEwBAIzAIzAOfXayuitrbG2ovXzJJ6ADzJmupUjTi5y6IzhCU5KMepQ/75qL8mita6x+ezxE+w6f5lBcaxN/7Uf1LKNjTp48V8+SHC9c9+4vc3hJACkJ0OOeJB/8hcTl8U8e3BsrUIU18MC50mp3hs8yrFSfXpznQ6defiIYf5l9fUra9LY15Mr+OXhH07eebB9MLn+PvIOupbIS75ZKsIuSnH0RxcKvAtJyADvHM488/wASv0WWLr3T/Zkm9g/Bx34Kbtj29GjsfTVVb71A3GwEIoIB5fq5H2nSV67hwlye6ZpKulvnPC8l1/wfO24wp+GsBmYkqAqKM+YxyEopUJSk3JnSRsnBYzwjvS4hdxJTI54b/jrIzhl4XJDqQh1ljC8yx4Hpw757woB4hs5lx58+gEl2trTuJONR/IgajUdOnlRznv5F/d3eNu0HnnJ5nPru65l5GzoRp+GorBz3iSznJq3+Q5Aek3whGC2xWEYNt9ToopJmQLLTUwCyorgHdUsA6UEA2rAMxAJAgE4gE4gDEAYgDEAnEAYgDEAQBAIgCAQYBiTAPE/inrK001KMxDvaSgAPPapySfL4h95A1BNwSXmibZPE235FQOIaheFUPQCxAqLgDcdn5+U5qnGLuHCf5clhUSXxLrg9XqOEU7t1Zar1FZAB+h6H5zo62l21VptY9iuhfVYrD59yFvr07LWXCq58GW8QY/5BkC4tZ2cvGo/l+3+H9D1Vo1/hk/i+/sVPG7mNwBOQieHnn4jzx9hMLqNbUdroQbx19G/Uyp31rp6/1FRRcnxnrwef4jp7NVU9AKojMGDjLEYOQNvLz+clw0iMKviKXbpgk0NXdNqe3Pz6o8r2l0GvQKdS73VJyR9xdVz5HPNT06zbWhOP5uUdFp11aVW/BSjJ9UbeCdnF1VBfNlLhhtdgHrtB67VwDy9cmZ0qCnHlYZFv9Vna10oyUl5eXzPVcN4fTpFATLMPzvzP0H5R8hJVOhCHKXJzd3fVbmWZcLyRrCorEoiqW6lRjMzVOKeUuSNKpOSw3wbawTMzAsNNp4BaaeiAWFNMA7K64B0IsA3KsAzAgGYgEwCYAgEwBAEAmAIAgCAIBgYBBMAxzAMXbEA8r2w4MmtrCuSChJQj8pmE6cZrDM4TcHlHH2HraittJZgtUxNTfqQ9Pr1E5u+tvAq7uql9/L5k5VfEhny4NGt7REvcio9eMqpwCVYcicZ6ZnRadb1fATlJPPT2OYvtaoUqkqe1prjt1PPjTs3jtLWPnmcFiT5YHlLjYksNHITuqlSpmMnn1f7nbXWWwrVvnkVG7r7kHAmCqU9r7Eh6ZfKrF7dzfnyvmX+i0gwuQAcDO3oJAljLwdxRU1Tip4zjt0+RZJo1ZSrKGVhghgGBHoR5zw3JtPKKLj1JoYAfAwyny9RB4+SlJLQDoo02YBZafSwCy0+nxALGqmAdddcA3qsA2KsA2AQDICASIBlAAgEwBAJgCAIAgCAIAgGomAYM0AnoIBz3NAPE9pe11VDGtFNtinDgHaq+ozjmZYW+nVKsdzeEW1ppFWvHfJ4i+nqea1naasPVeGdNocMnNTlgMHI5EDB+801NLc57asd0Vz6ZK+8sL7ZKnaSSn55XTuvR9DgHaYWWZU4BPIFc59zN7jOksQj8K8jk6mhQ3OFxVzVfVrnn37nJ2k7VXVoq0hULDDN1I9hN9rJVng1Uv6ehSe6tLJTajtXq7axWG7oYw5r5Fvr5fST7bS6anvlyXbrbY7Y8JHd2d7VarSbR3veVgg92+W5eYDEZGZKuNLjXf5MPzMqdeMI5csnsF/Edmf8ApVIEwPDaW3Zx4vEORH0kRaAoR/uS581/8JFGvCpwup6Di+rbUaPSXWV909hZwuSfCQcHn6jBnPV4QhUcYPKRuKzT05moFpp9PALGnTwDuqpgHVXXAN6rANgWAZgQDIQCYBMAmAIBIgEwBAEAQBAEAQBAOdmgHNdbjnAN2vtZK7HRDYyozKoIBcgZCg/OZRSbSfQygk5JSeEfJeIdrtZZdv3Gnu3OKgpUKR5ODzY8/OdPQ0+2dLjnPfv8vI7W20mzlRxH4s9+/wAvIp+J6l9Q5vapNx+Lu12bj6nrk/ObaVtGjHbDn3ZU3txa2tOpZW1woVsf85dPn0Tx+hzik2LlkKk+TYM9UHNfEsHyupJ0arSnnHdPr8+5XstQYrkgr18JwJDqqlnZN9SbThdbVWis/UqdZVvsZlyQeXiPp6SfaW7pxSS4OmpaVXq0VObxN/z9TD/TlSA2ASN2MqQQemMSbat1G8vGOxW3dHwXtaefoSG98euOQ+skK7oKp4W74iL4c9u7HB6DsrwdtWXFJXfWpayy0FlQeQGPU8se8rNRu42yy3uZZ2ijsylhnp+F6a9M984bOAoUuwGPPnOcvryFxt2xxgknodGkrgXOmrgHfVXAOlEgG5VgGwCAZAQDICAZAQCRAJgCATAEAmAIAgCAIAgCAIBw2vAK3V28iPWAcVetbV6WzSi3ubypRXOf45/KbKNRU5qTWcG63qqlVjNrOOxQVfh0wWx9RdvtI/pd1uVUPqcnxSwq6rUlNOHCXYsrvWq9V/2nswjy91VtTOlqqvd+h+WenlLq2uHWp72sI+Z31DZWcXPdJ9fd+pw0cXpcZyR7qZkrmnnGeTKrpV1SfMTg4nq+8O1fgB5n9Rk2hSc3vfQ63+mtInS/1FXhvhI4iAJO2pHYYPW9h+yWm4mtpsezdUyghGUDBGR5TnNXvatGqlTaw0U+oz528Nfqe+1HZ7hunp7pkUrjG0DmfrOYcm3nuVhT2XIid1RWtNQ/KoA3f3esNtvLPEjjY8x7zw9LnQp0gF1p1gHdWsA3qIBtAgGQEAyAgGUAmATAEAmAIBMAQBAEAQBAEAQBAKq9oBUa5+sA81Y2HOOXPMAtdF2hurGCd6/OAcXEdLodXaLrUsV+W7aeTY6ZmyNapGOxPg0yoU5S3uPJ26/TcPu070jwFkKqxUHaccj84pVHTnGa6p5JEJuElJdjw/F+ytVVW6i63UXbhkbURceeB9vOX9trk5Vl43EfQsqWoSc/j6G/slw5KjY+q0tVhO3uxYA5X15dB5SNqmoxrTXgtrzNV3dKo1sPVNxZgNtapSvpUip/gSmbb6kB8nBZYSckkn5854DUzQDLTJub2gHotFV0gFtQkA7EWAblEAzAgGQEAkCATAJgEwBAJgCATAEAQBAEAQBAEAQCpvEAqdYnWAeb19ZVs+RgHOGgGQaATugEZgDMAgtAMS0AmusucCAXeg0WMQC609OIB31JAOhFgGwCAZAQDKASBAEAmAIBMAQBAJgCAIAgCAIAgEwBAKy1YBw6iqAVGs0mcwClv0TL05iAcxyOsAboA3QBugErWzdAYB26fhpPxftALjS6ADygFpRp8QDsrrgG9UgG0CAZAQDLEAkQBAJgCATAEAQCYAgCAIAgCABAEAQBAOR1gHPZXAOW3TwDjt0efKAcdvDwfKAc7cKX0gGI4SvpAN1fCwPIfaAdlXDwPL9oB2VaQDygHVXRAOhK4BtVYBmFgGWIBIEAkQCYAgEwBAEAQCYAgCAIAgCAIAgCAIAgGkiAa2WAa2rgGs1QDW1EAx/00ADTwDNdPAM1pgGxa4BsCwDMLAJAgGWIBOIAgEwBAJgCAIBMAQBAEAQBAEAQBAEAQBAEA1mARAMTAMSIBBEAjEAYgEgQCQIBkIBIgEwCYBMAmAIAEAmAIAEAmAIAgCAIAgCAIAgCAIAgCAI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4" descr="data:image/jpeg;base64,/9j/4AAQSkZJRgABAQAAAQABAAD/2wCEAAkGBxAPDw8PEBAQEBAPDw8PDxUPDw8PFhAUFRUWFhQWFBQYHCggGBolHBQUITEhJikrLi4uFx8zODMsNygtLisBCgoKDg0OGxAQGzgkHyQvLDQ3OC0sLzAwLC0sNC8vLDQvLTQtLCwsLCwsLCwsLCwsLCwsLCwsLCwsLCwsLCwsLP/AABEIALsBDgMBEQACEQEDEQH/xAAcAAEAAgMBAQEAAAAAAAAAAAAAAQUCAwQGBwj/xAA4EAACAgECAwYEBQMDBQEAAAABAgADEQQSBSExBhMiQVFxMmGBkQdCUqHBI3KxFBXRQ1NiwtIW/8QAGwEBAAIDAQEAAAAAAAAAAAAAAAQFAgMGAQf/xAA1EQACAQMDAgQEBQMEAwAAAAAAAQIDBBEFEiExQRNRYXEigaGxFDKRwfAGI+EkM0LxFTTR/9oADAMBAAIRAxEAPwD7ZAEAQBAEAQBAEAQBAEAQBAEAQBAEAQBAEAQBAEAQBAEAQBAEAQBAEAQBAEAQBAEAQBAEAQBAEAQBAEAQBAEAQBAEAQAxAGTyA655QFz0Ma7VYZVgwPQqQw+4niaZ7KLi8SWDKenggCAIAgCAIAgCAIAgCAIAgCAIAgCAIAgCAIAgCAIAgCAIAgCAIAgHy78cuJW11aWhGKpcbnswcbtmwKD8vETIty+Ei90SCzOp3WMfUp9fwXX8Gr1zUapDpwtQ5WYtyxUqxQfCeoznmJrdJ008PgmwvoXsqaqRzJN9Vx6m+7t1r9LoOFurrZZqRqDYbVDbttgVB7YMydSajHDNMLS2qVaznHhYxh4xxyW2r/FypNQa107WVIdrPv2knoSq46cjjJnsrlp8Lg10dDjOHxVMSfbHHzZe0fiVwxm298y8lIZq2xzAOMj0ziZ/ioZ5Iq0S6cd0cP58nouG8W0+qDNRdXaFxu2MDtznGR5dD9pujOMlmLIFe1rUGo1YtNnaDnpMjQ1gQBAEAQBAEAQBAEAQBAEAQBAEAQBAEAQBAEAQBAEAQCMwCMwDxn4icBbiNKVoFV6n3ozAnqMMpx5Hl9hNVWnvWCbY3jtam7GUz53d2O1oTUvezWWNWBXtsZt5XGN+eZwq4AmlW7w8vktHrEHUgoxxFPnp38ipNervOh0b0msaUsqF1dPCzh2LMeXLGOU1xjOTSa6EqtWtaUJ1ISzu9Ss4pattt9u1ac27hUu47SSd20nPQ+R9ZqfVk+nHEYx/NHHXv/PY9D20o066Hhl1dFdF19Ja7ul2Btqrg7egznP1m6qlhPBX2FSTq1Y7m0un1OrtJoDw46fQaO+4DXCiy8swBLHwIuVA8I3McfP5ROG3EF3PLS4dZSuKiy4cL+cnRw3imr4Lr7tG93ep3bgZ3FcmsvW4U9CCB+88gnSm1kzuJU762jUcecr368rPc7OzP4nakLqDqilvdadrKgVCl7N6qASPLxftPadaazl5Nd5plvKUFSjty8PnPBe8M/Fap6Huv07oEsqq/psH3M4duhxgAIfuJsjc/DmS/QjVdFXjKnSqdm/iWPtk9Bwnt5w7VMqJcVsYgKtiMhJPQZ5j95nC4hJ4Ilxo91Ri5tJpd00/8/Qv9Nrareddldg/8HV/8GbVJPoyvqUalP8APFr3WDfMjWIAgCAIAgCAIAgCAIAgCAIAgCAIAMAQCMwCCYBgzwCKW3Z+RxAMmQQDU+mU+UA4tRwtG8hAPPa7sLpLW3NShbOcjKk+5B5zBwi3lo3wuq0I7YzaRW9puxH+s7nNjIKQQoChsg4z1/tmNSkp4ybrS+lbKSSzkqu3XZ7U6hqLqVzZQNvxBSQDlSPmDmYVqTlyiTpt9ChuhVXws8zfw/WWvqtZrlfvFpYLlRl327F+DkABzmrw54cpE78Zb7qdGh+XP6fqeUShiVAHN87eeOWSP/UzTt5wWjqpRlLybRYbwNBjzbWZ+iVD/wC57/w+Zgv/AGX6RRf9ntBZWwut0YVKNLfeLlL4ylTFCxDFSSdvkJshFrloh3NWnJKEJt5klh+/tk81pbdiNYLnS1GTu1VfiH5jv3eEj25+okfbHHqXHjVt23rF+b/Y/QP4f6m+3hums1OTYQ2C2dzJuOwn6fxLGju2LccbqXhfiZeEsLjp0z3+p6LM2kAmATAEAQBAEAQBAEAQBAEAQBmAIBEAZgGBMA1PZAOO/UYgFboONBNQ9bnCPtwfRsecA9MpBGRzgEwCCIBiVgGJrgGp9MD5QDlu4YjeQgFRruylFpy1SE4IyVGcH0PWeNJ9TONSUfys8zxP8OKXULXvqClmG1twycZJ3Z9BNUqEWsE2jqlxTk5Zy35lDZ+H+qpFvdXBg9bIFO5M7uRzjkeWZr/D4zhk16wqjjvj0eeCh13ZTU00ITQ7Wi1y/dg2eDau3OPQq33mudGSh6ky31SlOu8vEWl18+59t7L8QezQ0W3BkYUgWb1Knco2k4PrjP1kum24LJz97CELicYPKzxjyfJa025A9hMyMbw0A2QBAEAQBAEAQBAEAQBAMLmIVioywVio9TjkJ5LKTwerDayeX4fxYNWHLsbSfMnm2emP2xONhd11Uzl78/L29i5q2/OEvhPUq4PQg+xE7GM4y6MpmmiZkeGJgHLrdSKq2sboo549c4A+5mqtWjSpuo+iM6dN1JKK7nINQWClgBuHLac/PEr7PUvHmoyjjPT5G6rQUc4fQrtfbgGWpGPKaq3Lt9IBZ8K7Q204XO9PQ+XsYB6rQdoqLcDdsb0blALVLFPMEH2gGUAQBAIxAIKwDE1iAYNpx6CAceruopGXYA+g5kwDzXFeNm8itRtr3DI825+cAudJqcwCyrsgHbAEAQBAEAQBAEAQDhTiaMTtDFQcFhjH055MrJarRU3Hl479iQ7aSXJ2K2Rkcweksk01lEdrHDKnjXFO721ow7xjzxgkD0A9TK3U7irSprwerf6GVrWtZV/BnNbn0WfueYdkFr2MhNoY7t3Igj1HrOWrTrOf93qdHCCcEoPj0PSdntSbUVyMZ345Y5DpLfR3Lxce/wCxVXsFFtL0LkzpSvODi+rFVR67nyiYODkg8/pIV/dq2pOT6vhe5ItqLqzx2RQafh4FZ7xm2EAEZOX9/U5nH03U5ab5+vy7ltUqrdiK5+x1aNagxwXBVT4bDjZ68j0lxpMacK8lNYkl37eZCvJT8Pc8Y80a9WodcqQwPQggg/WdJGSksorIyjJbovK9DynE6SrbvI9flPTI5A8AzFkA69Pr7E+B2X2MAs9P2m1C/mDe4gHdV2uf81YPsYB0r2uHnWfuIBn/APrU/wC233EAwbtaPKo/UiAc9vaq0/Cqj7mAV+p45e/VyP7eUArbLSeZJPvzgGFbZZfeAem4eTygF1SeUAtYAgCAIAgCAIAgGrU2qiM7clVST7fKYVJxhFyl0RlGLk0l1Z894NxqzvE0hXunsLbO8IC4HTxdM9OU5CFtKrNqlJYb7+pe1lFLdNcpdiy03aNncadwaK036e3me8UgFc7h8Jzg8vWdRT/tpU+yWD57c61P8b4dRbYNvPz9SjKtTawFned3YSlnLLAHKk+p9faYySzwc1cyjRunKhLOHwztt1q6jVgAKjXBSwLfpUBmEqdUt6ck62cPg7rRNfu7qtGlGn/bSeX5Pr19+iPVcHuUWGpMbErwvzwRmYaNUj40oen78l9dQl4anLq2XE6UrzxvabiIXWKjHCpWmM+rEk/sBOZ1vdKqorsi60+C8Fvuzm46w1NdapY1RrdLFZXKjI+Q+Ln9pXUruMF+XMu3PT/JquLKtODjCW3PpyUOisuF76V1e9rMsWrFhOD1JLAfU5Ikh0J18VaXLaKS1So79Ou/ijLv7/zOT2PBdFs04U7urYDrtwM+n8mdDpymrdKaafqZU7WFqvChLcl7GnXaDcDyk42HmdbwtkOV5j09PaAV+4jkeR+cAzWyAZrZANgeAZh4BkHgDfABeAYl4BjuJ5DmYBZ8O0JzuPX/ABAPR6SjEAs6k5QCygCAIAgCARAEAQDy3bLjQ09mkrIzW7s9p/SByTPyyT9pT6vLNNU116++CfY08uUvkcXEeA16pLrFsVbSv9HJ8O0rzXHqT5jn0lZY0qNSnLdLa08/IkzuKlNpbcrDyefbSX1It2oFpLLWru6jIx4VNhHuF3H0EuadaNTiLzg+bazb3txN1qlHalnp5fqTNhzRimlWy2okHchO3Gc8+v06SBqKXgN5w/XudV/SV3Wo3myMXKEuuO3k/l+56jRf0NQASSMVuuf0uAD9jmV0ErS7pyj+VpfpLr9T6RUfjUX58/Q9VunXFGeR7QWql1t5VXFPdMA3MErg4+85XUK2L9SjzjBZOo6NjKXfEjg4Hqxq7LbXSquioZCIiqM9ck9Tiabq4dV9El6EHTrivNSqzfHRfdnVou29G4Viq3ugAFcAZJPXwemenOW9te0qEI0scL7kCrqMJVG30PWciAfXnzlznJLNNlOYBx3aIHygFVq+DK3VcwCn1HZ8j4SR+8A4rOE2r5A/tANR0to6ofpzgDu3/S32MAkK36W+xgGYqc/lP2gG1NFYfy494B1U8HY9T9oBa6ThIXygFrRpMQDvqpgHQqQDqgCAIBEAQBAEAjMA8N2wp76+1cfDUij3ILfzOX1eti5XokXunxxR92c/4e13WpdXc7L3BUV4AyVOepPpibLewo3LclJr0RpuqsqeMrOT2h0FZR62BdbFKPvO7IPl8pd0LSlQzsXUq603VW2XQ8dd2Zvrqvbep7kOauRc2qvMZAPI49+c98Hqzj5/0805zzws4S7mvQasNTUQi7VtO2xQBvyrZBPmRgSn1hP8Os9mX39HSqOnUpyhhJdemf8Ao7ON34/0jDGWrdD9MEfzIl6oztaMs84OstP92pHtkz1HaTopSwrsAHdgnc3/AJEdJhW1SrWW1Pal68v+ehWwdOlOSqcNPy7FNrzfqhtK7K85Fa7ct/eTyxK+FSO5JPnzfCNFzdKqtiXHr3MNNwO19yLvqDeGwP4Vx7j4vp95ZUdPuZ1NsljHf+dSJPx9rhCeE+3Ys9J2XNNtdlV4wpUnfWMgjrtx5EestlpeycZQn0+pGVjtknGXQ9ctktiwMwYA2wDE1CAa20wPlANL6IHygGpuHL6QDWeGL6QCP9rX0gGa8NHpANi6AekA3ppB6QDctAgGxa4BsCwDMLANkAQCIAgEQBmARmAQTAKHiunBvOf+pV+65H/E5fWqeK8Zea+xaWlRql7P7mnsyNjMvTwf4OP5mWhT/uzXp9n/AJNmpcxT9S+Z50xTlNX2n0bb8XrhOZJyN3zX9X0kVXtB5+LoTJWFwsfD1POcR7T16qxa0VlSti29+QOQQOXlKTVLtV4KMFxksba2/DvM5LLXQq9S5uINbgbWODgN8pSRxTb3LqYyqSjNuJY6d8BVY7n2+EZAJ9cAyNJZeVwiOqUNzbXLOlUH/UOR5IDlR7nq3+J1Om6RQUVVk97+hW1IR38LB0f7h6ToPQ8N9OrJgFjRbAO2t4BuUwDYIBliANsAbIA7uANkAbIBOyATtgEhYBOIBOIAgEwBAIzAIzAOfXayuitrbG2ovXzJJ6ADzJmupUjTi5y6IzhCU5KMepQ/75qL8mita6x+ezxE+w6f5lBcaxN/7Uf1LKNjTp48V8+SHC9c9+4vc3hJACkJ0OOeJB/8hcTl8U8e3BsrUIU18MC50mp3hs8yrFSfXpznQ6defiIYf5l9fUra9LY15Mr+OXhH07eebB9MLn+PvIOupbIS75ZKsIuSnH0RxcKvAtJyADvHM488/wASv0WWLr3T/Zkm9g/Bx34Kbtj29GjsfTVVb71A3GwEIoIB5fq5H2nSV67hwlye6ZpKulvnPC8l1/wfO24wp+GsBmYkqAqKM+YxyEopUJSk3JnSRsnBYzwjvS4hdxJTI54b/jrIzhl4XJDqQh1ljC8yx4Hpw757woB4hs5lx58+gEl2trTuJONR/IgajUdOnlRznv5F/d3eNu0HnnJ5nPru65l5GzoRp+GorBz3iSznJq3+Q5Aek3whGC2xWEYNt9ToopJmQLLTUwCyorgHdUsA6UEA2rAMxAJAgE4gE4gDEAYgDEAnEAYgDEAQBAIgCAQYBiTAPE/inrK001KMxDvaSgAPPapySfL4h95A1BNwSXmibZPE235FQOIaheFUPQCxAqLgDcdn5+U5qnGLuHCf5clhUSXxLrg9XqOEU7t1Zar1FZAB+h6H5zo62l21VptY9iuhfVYrD59yFvr07LWXCq58GW8QY/5BkC4tZ2cvGo/l+3+H9D1Vo1/hk/i+/sVPG7mNwBOQieHnn4jzx9hMLqNbUdroQbx19G/Uyp31rp6/1FRRcnxnrwef4jp7NVU9AKojMGDjLEYOQNvLz+clw0iMKviKXbpgk0NXdNqe3Pz6o8r2l0GvQKdS73VJyR9xdVz5HPNT06zbWhOP5uUdFp11aVW/BSjJ9UbeCdnF1VBfNlLhhtdgHrtB67VwDy9cmZ0qCnHlYZFv9Vna10oyUl5eXzPVcN4fTpFATLMPzvzP0H5R8hJVOhCHKXJzd3fVbmWZcLyRrCorEoiqW6lRjMzVOKeUuSNKpOSw3wbawTMzAsNNp4BaaeiAWFNMA7K64B0IsA3KsAzAgGYgEwCYAgEwBAEAmAIAgCAIBgYBBMAxzAMXbEA8r2w4MmtrCuSChJQj8pmE6cZrDM4TcHlHH2HraittJZgtUxNTfqQ9Pr1E5u+tvAq7uql9/L5k5VfEhny4NGt7REvcio9eMqpwCVYcicZ6ZnRadb1fATlJPPT2OYvtaoUqkqe1prjt1PPjTs3jtLWPnmcFiT5YHlLjYksNHITuqlSpmMnn1f7nbXWWwrVvnkVG7r7kHAmCqU9r7Eh6ZfKrF7dzfnyvmX+i0gwuQAcDO3oJAljLwdxRU1Tip4zjt0+RZJo1ZSrKGVhghgGBHoR5zw3JtPKKLj1JoYAfAwyny9RB4+SlJLQDoo02YBZafSwCy0+nxALGqmAdddcA3qsA2KsA2AQDICASIBlAAgEwBAJgCAIAgCAIAgGomAYM0AnoIBz3NAPE9pe11VDGtFNtinDgHaq+ozjmZYW+nVKsdzeEW1ppFWvHfJ4i+nqea1naasPVeGdNocMnNTlgMHI5EDB+801NLc57asd0Vz6ZK+8sL7ZKnaSSn55XTuvR9DgHaYWWZU4BPIFc59zN7jOksQj8K8jk6mhQ3OFxVzVfVrnn37nJ2k7VXVoq0hULDDN1I9hN9rJVng1Uv6ehSe6tLJTajtXq7axWG7oYw5r5Fvr5fST7bS6anvlyXbrbY7Y8JHd2d7VarSbR3veVgg92+W5eYDEZGZKuNLjXf5MPzMqdeMI5csnsF/Edmf8ApVIEwPDaW3Zx4vEORH0kRaAoR/uS581/8JFGvCpwup6Di+rbUaPSXWV909hZwuSfCQcHn6jBnPV4QhUcYPKRuKzT05moFpp9PALGnTwDuqpgHVXXAN6rANgWAZgQDIQCYBMAmAIBIgEwBAEAQBAEAQBAOdmgHNdbjnAN2vtZK7HRDYyozKoIBcgZCg/OZRSbSfQygk5JSeEfJeIdrtZZdv3Gnu3OKgpUKR5ODzY8/OdPQ0+2dLjnPfv8vI7W20mzlRxH4s9+/wAvIp+J6l9Q5vapNx+Lu12bj6nrk/ObaVtGjHbDn3ZU3txa2tOpZW1woVsf85dPn0Tx+hzik2LlkKk+TYM9UHNfEsHyupJ0arSnnHdPr8+5XstQYrkgr18JwJDqqlnZN9SbThdbVWis/UqdZVvsZlyQeXiPp6SfaW7pxSS4OmpaVXq0VObxN/z9TD/TlSA2ASN2MqQQemMSbat1G8vGOxW3dHwXtaefoSG98euOQ+skK7oKp4W74iL4c9u7HB6DsrwdtWXFJXfWpayy0FlQeQGPU8se8rNRu42yy3uZZ2ijsylhnp+F6a9M984bOAoUuwGPPnOcvryFxt2xxgknodGkrgXOmrgHfVXAOlEgG5VgGwCAZAQDICAZAQCRAJgCATAEAmAIAgCAIAgCAIBw2vAK3V28iPWAcVetbV6WzSi3ubypRXOf45/KbKNRU5qTWcG63qqlVjNrOOxQVfh0wWx9RdvtI/pd1uVUPqcnxSwq6rUlNOHCXYsrvWq9V/2nswjy91VtTOlqqvd+h+WenlLq2uHWp72sI+Z31DZWcXPdJ9fd+pw0cXpcZyR7qZkrmnnGeTKrpV1SfMTg4nq+8O1fgB5n9Rk2hSc3vfQ63+mtInS/1FXhvhI4iAJO2pHYYPW9h+yWm4mtpsezdUyghGUDBGR5TnNXvatGqlTaw0U+oz528Nfqe+1HZ7hunp7pkUrjG0DmfrOYcm3nuVhT2XIid1RWtNQ/KoA3f3esNtvLPEjjY8x7zw9LnQp0gF1p1gHdWsA3qIBtAgGQEAyAgGUAmATAEAmAIBMAQBAEAQBAEAQBAKq9oBUa5+sA81Y2HOOXPMAtdF2hurGCd6/OAcXEdLodXaLrUsV+W7aeTY6ZmyNapGOxPg0yoU5S3uPJ26/TcPu070jwFkKqxUHaccj84pVHTnGa6p5JEJuElJdjw/F+ytVVW6i63UXbhkbURceeB9vOX9trk5Vl43EfQsqWoSc/j6G/slw5KjY+q0tVhO3uxYA5X15dB5SNqmoxrTXgtrzNV3dKo1sPVNxZgNtapSvpUip/gSmbb6kB8nBZYSckkn5854DUzQDLTJub2gHotFV0gFtQkA7EWAblEAzAgGQEAkCATAJgEwBAJgCATAEAQBAEAQBAEAQCpvEAqdYnWAeb19ZVs+RgHOGgGQaATugEZgDMAgtAMS0AmusucCAXeg0WMQC609OIB31JAOhFgGwCAZAQDKASBAEAmAIBMAQBAJgCAIAgCAIAgEwBAKy1YBw6iqAVGs0mcwClv0TL05iAcxyOsAboA3QBugErWzdAYB26fhpPxftALjS6ADygFpRp8QDsrrgG9UgG0CAZAQDLEAkQBAJgCATAEAQCYAgCAIAgCABAEAQBAOR1gHPZXAOW3TwDjt0efKAcdvDwfKAc7cKX0gGI4SvpAN1fCwPIfaAdlXDwPL9oB2VaQDygHVXRAOhK4BtVYBmFgGWIBIEAkQCYAgEwBAEAQCYAgCAIAgCAIAgCAIAgGkiAa2WAa2rgGs1QDW1EAx/00ADTwDNdPAM1pgGxa4BsCwDMLAJAgGWIBOIAgEwBAJgCAIBMAQBAEAQBAEAQBAEAQBAEA1mARAMTAMSIBBEAjEAYgEgQCQIBkIBIgEwCYBMAmAIAEAmAIAEAmAIAgCAIAgCAIAgCAIAgCAIB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6" descr="data:image/jpeg;base64,/9j/4AAQSkZJRgABAQAAAQABAAD/2wCEAAkGBxAPDw8PEBAQEBAPDw8PDxUPDw8PFhAUFRUWFhQWFBQYHCggGBolHBQUITEhJikrLi4uFx8zODMsNygtLisBCgoKDg0OGxAQGzgkHyQvLDQ3OC0sLzAwLC0sNC8vLDQvLTQtLCwsLCwsLCwsLCwsLCwsLCwsLCwsLCwsLCwsLP/AABEIALsBDgMBEQACEQEDEQH/xAAcAAEAAgMBAQEAAAAAAAAAAAAAAQUCAwQGBwj/xAA4EAACAgECAwYEBQMDBQEAAAABAgADEQQSBSExBhMiQVFxMmGBkQdCUqHBI3KxFBXRQ1NiwtIW/8QAGwEBAAIDAQEAAAAAAAAAAAAAAAQFAgMGAQf/xAA1EQACAQMDAgQEBQMEAwAAAAAAAQIDBBEFEiExQRNRYXEigaGxFDKRwfAGI+EkM0LxFTTR/9oADAMBAAIRAxEAPwD7ZAEAQBAEAQBAEAQBAEAQBAEAQBAEAQBAEAQBAEAQBAEAQBAEAQBAEAQBAEAQBAEAQBAEAQBAEAQBAEAQBAEAQBAEAQAxAGTyA655QFz0Ma7VYZVgwPQqQw+4niaZ7KLi8SWDKenggCAIAgCAIAgCAIAgCAIAgCAIAgCAIAgCAIAgCAIAgCAIAgCAIAgHy78cuJW11aWhGKpcbnswcbtmwKD8vETIty+Ei90SCzOp3WMfUp9fwXX8Gr1zUapDpwtQ5WYtyxUqxQfCeoznmJrdJ008PgmwvoXsqaqRzJN9Vx6m+7t1r9LoOFurrZZqRqDYbVDbttgVB7YMydSajHDNMLS2qVaznHhYxh4xxyW2r/FypNQa107WVIdrPv2knoSq46cjjJnsrlp8Lg10dDjOHxVMSfbHHzZe0fiVwxm298y8lIZq2xzAOMj0ziZ/ioZ5Iq0S6cd0cP58nouG8W0+qDNRdXaFxu2MDtznGR5dD9pujOMlmLIFe1rUGo1YtNnaDnpMjQ1gQBAEAQBAEAQBAEAQBAEAQBAEAQBAEAQBAEAQBAEAQCMwCMwDxn4icBbiNKVoFV6n3ozAnqMMpx5Hl9hNVWnvWCbY3jtam7GUz53d2O1oTUvezWWNWBXtsZt5XGN+eZwq4AmlW7w8vktHrEHUgoxxFPnp38ipNervOh0b0msaUsqF1dPCzh2LMeXLGOU1xjOTSa6EqtWtaUJ1ISzu9Ss4pattt9u1ac27hUu47SSd20nPQ+R9ZqfVk+nHEYx/NHHXv/PY9D20o066Hhl1dFdF19Ja7ul2Btqrg7egznP1m6qlhPBX2FSTq1Y7m0un1OrtJoDw46fQaO+4DXCiy8swBLHwIuVA8I3McfP5ROG3EF3PLS4dZSuKiy4cL+cnRw3imr4Lr7tG93ep3bgZ3FcmsvW4U9CCB+88gnSm1kzuJU762jUcecr368rPc7OzP4nakLqDqilvdadrKgVCl7N6qASPLxftPadaazl5Nd5plvKUFSjty8PnPBe8M/Fap6Huv07oEsqq/psH3M4duhxgAIfuJsjc/DmS/QjVdFXjKnSqdm/iWPtk9Bwnt5w7VMqJcVsYgKtiMhJPQZ5j95nC4hJ4Ilxo91Ri5tJpd00/8/Qv9Nrareddldg/8HV/8GbVJPoyvqUalP8APFr3WDfMjWIAgCAIAgCAIAgCAIAgCAIAgCAIAMAQCMwCCYBgzwCKW3Z+RxAMmQQDU+mU+UA4tRwtG8hAPPa7sLpLW3NShbOcjKk+5B5zBwi3lo3wuq0I7YzaRW9puxH+s7nNjIKQQoChsg4z1/tmNSkp4ybrS+lbKSSzkqu3XZ7U6hqLqVzZQNvxBSQDlSPmDmYVqTlyiTpt9ChuhVXws8zfw/WWvqtZrlfvFpYLlRl327F+DkABzmrw54cpE78Zb7qdGh+XP6fqeUShiVAHN87eeOWSP/UzTt5wWjqpRlLybRYbwNBjzbWZ+iVD/wC57/w+Zgv/AGX6RRf9ntBZWwut0YVKNLfeLlL4ylTFCxDFSSdvkJshFrloh3NWnJKEJt5klh+/tk81pbdiNYLnS1GTu1VfiH5jv3eEj25+okfbHHqXHjVt23rF+b/Y/QP4f6m+3hums1OTYQ2C2dzJuOwn6fxLGju2LccbqXhfiZeEsLjp0z3+p6LM2kAmATAEAQBAEAQBAEAQBAEAQBmAIBEAZgGBMA1PZAOO/UYgFboONBNQ9bnCPtwfRsecA9MpBGRzgEwCCIBiVgGJrgGp9MD5QDlu4YjeQgFRruylFpy1SE4IyVGcH0PWeNJ9TONSUfys8zxP8OKXULXvqClmG1twycZJ3Z9BNUqEWsE2jqlxTk5Zy35lDZ+H+qpFvdXBg9bIFO5M7uRzjkeWZr/D4zhk16wqjjvj0eeCh13ZTU00ITQ7Wi1y/dg2eDau3OPQq33mudGSh6ky31SlOu8vEWl18+59t7L8QezQ0W3BkYUgWb1Knco2k4PrjP1kum24LJz97CELicYPKzxjyfJa025A9hMyMbw0A2QBAEAQBAEAQBAEAQBAMLmIVioywVio9TjkJ5LKTwerDayeX4fxYNWHLsbSfMnm2emP2xONhd11Uzl78/L29i5q2/OEvhPUq4PQg+xE7GM4y6MpmmiZkeGJgHLrdSKq2sboo549c4A+5mqtWjSpuo+iM6dN1JKK7nINQWClgBuHLac/PEr7PUvHmoyjjPT5G6rQUc4fQrtfbgGWpGPKaq3Lt9IBZ8K7Q204XO9PQ+XsYB6rQdoqLcDdsb0blALVLFPMEH2gGUAQBAIxAIKwDE1iAYNpx6CAceruopGXYA+g5kwDzXFeNm8itRtr3DI825+cAudJqcwCyrsgHbAEAQBAEAQBAEAQDhTiaMTtDFQcFhjH055MrJarRU3Hl479iQ7aSXJ2K2Rkcweksk01lEdrHDKnjXFO721ow7xjzxgkD0A9TK3U7irSprwerf6GVrWtZV/BnNbn0WfueYdkFr2MhNoY7t3Igj1HrOWrTrOf93qdHCCcEoPj0PSdntSbUVyMZ345Y5DpLfR3Lxce/wCxVXsFFtL0LkzpSvODi+rFVR67nyiYODkg8/pIV/dq2pOT6vhe5ItqLqzx2RQafh4FZ7xm2EAEZOX9/U5nH03U5ab5+vy7ltUqrdiK5+x1aNagxwXBVT4bDjZ68j0lxpMacK8lNYkl37eZCvJT8Pc8Y80a9WodcqQwPQggg/WdJGSksorIyjJbovK9DynE6SrbvI9flPTI5A8AzFkA69Pr7E+B2X2MAs9P2m1C/mDe4gHdV2uf81YPsYB0r2uHnWfuIBn/APrU/wC233EAwbtaPKo/UiAc9vaq0/Cqj7mAV+p45e/VyP7eUArbLSeZJPvzgGFbZZfeAem4eTygF1SeUAtYAgCAIAgCAIAgGrU2qiM7clVST7fKYVJxhFyl0RlGLk0l1Z894NxqzvE0hXunsLbO8IC4HTxdM9OU5CFtKrNqlJYb7+pe1lFLdNcpdiy03aNncadwaK036e3me8UgFc7h8Jzg8vWdRT/tpU+yWD57c61P8b4dRbYNvPz9SjKtTawFned3YSlnLLAHKk+p9faYySzwc1cyjRunKhLOHwztt1q6jVgAKjXBSwLfpUBmEqdUt6ck62cPg7rRNfu7qtGlGn/bSeX5Pr19+iPVcHuUWGpMbErwvzwRmYaNUj40oen78l9dQl4anLq2XE6UrzxvabiIXWKjHCpWmM+rEk/sBOZ1vdKqorsi60+C8Fvuzm46w1NdapY1RrdLFZXKjI+Q+Ln9pXUruMF+XMu3PT/JquLKtODjCW3PpyUOisuF76V1e9rMsWrFhOD1JLAfU5Ikh0J18VaXLaKS1So79Ou/ijLv7/zOT2PBdFs04U7urYDrtwM+n8mdDpymrdKaafqZU7WFqvChLcl7GnXaDcDyk42HmdbwtkOV5j09PaAV+4jkeR+cAzWyAZrZANgeAZh4BkHgDfABeAYl4BjuJ5DmYBZ8O0JzuPX/ABAPR6SjEAs6k5QCygCAIAgCARAEAQDy3bLjQ09mkrIzW7s9p/SByTPyyT9pT6vLNNU116++CfY08uUvkcXEeA16pLrFsVbSv9HJ8O0rzXHqT5jn0lZY0qNSnLdLa08/IkzuKlNpbcrDyefbSX1It2oFpLLWru6jIx4VNhHuF3H0EuadaNTiLzg+bazb3txN1qlHalnp5fqTNhzRimlWy2okHchO3Gc8+v06SBqKXgN5w/XudV/SV3Wo3myMXKEuuO3k/l+56jRf0NQASSMVuuf0uAD9jmV0ErS7pyj+VpfpLr9T6RUfjUX58/Q9VunXFGeR7QWql1t5VXFPdMA3MErg4+85XUK2L9SjzjBZOo6NjKXfEjg4Hqxq7LbXSquioZCIiqM9ck9Tiabq4dV9El6EHTrivNSqzfHRfdnVou29G4Viq3ugAFcAZJPXwemenOW9te0qEI0scL7kCrqMJVG30PWciAfXnzlznJLNNlOYBx3aIHygFVq+DK3VcwCn1HZ8j4SR+8A4rOE2r5A/tANR0to6ofpzgDu3/S32MAkK36W+xgGYqc/lP2gG1NFYfy494B1U8HY9T9oBa6ThIXygFrRpMQDvqpgHQqQDqgCAIBEAQBAEAjMA8N2wp76+1cfDUij3ILfzOX1eti5XokXunxxR92c/4e13WpdXc7L3BUV4AyVOepPpibLewo3LclJr0RpuqsqeMrOT2h0FZR62BdbFKPvO7IPl8pd0LSlQzsXUq603VW2XQ8dd2Zvrqvbep7kOauRc2qvMZAPI49+c98Hqzj5/0805zzws4S7mvQasNTUQi7VtO2xQBvyrZBPmRgSn1hP8Os9mX39HSqOnUpyhhJdemf8Ao7ON34/0jDGWrdD9MEfzIl6oztaMs84OstP92pHtkz1HaTopSwrsAHdgnc3/AJEdJhW1SrWW1Pal68v+ehWwdOlOSqcNPy7FNrzfqhtK7K85Fa7ct/eTyxK+FSO5JPnzfCNFzdKqtiXHr3MNNwO19yLvqDeGwP4Vx7j4vp95ZUdPuZ1NsljHf+dSJPx9rhCeE+3Ys9J2XNNtdlV4wpUnfWMgjrtx5EestlpeycZQn0+pGVjtknGXQ9ctktiwMwYA2wDE1CAa20wPlANL6IHygGpuHL6QDWeGL6QCP9rX0gGa8NHpANi6AekA3ppB6QDctAgGxa4BsCwDMLANkAQCIAgEQBmARmAQTAKHiunBvOf+pV+65H/E5fWqeK8Zea+xaWlRql7P7mnsyNjMvTwf4OP5mWhT/uzXp9n/AJNmpcxT9S+Z50xTlNX2n0bb8XrhOZJyN3zX9X0kVXtB5+LoTJWFwsfD1POcR7T16qxa0VlSti29+QOQQOXlKTVLtV4KMFxksba2/DvM5LLXQq9S5uINbgbWODgN8pSRxTb3LqYyqSjNuJY6d8BVY7n2+EZAJ9cAyNJZeVwiOqUNzbXLOlUH/UOR5IDlR7nq3+J1Om6RQUVVk97+hW1IR38LB0f7h6ToPQ8N9OrJgFjRbAO2t4BuUwDYIBliANsAbIA7uANkAbIBOyATtgEhYBOIBOIAgEwBAIzAIzAOfXayuitrbG2ovXzJJ6ADzJmupUjTi5y6IzhCU5KMepQ/75qL8mita6x+ezxE+w6f5lBcaxN/7Uf1LKNjTp48V8+SHC9c9+4vc3hJACkJ0OOeJB/8hcTl8U8e3BsrUIU18MC50mp3hs8yrFSfXpznQ6defiIYf5l9fUra9LY15Mr+OXhH07eebB9MLn+PvIOupbIS75ZKsIuSnH0RxcKvAtJyADvHM488/wASv0WWLr3T/Zkm9g/Bx34Kbtj29GjsfTVVb71A3GwEIoIB5fq5H2nSV67hwlye6ZpKulvnPC8l1/wfO24wp+GsBmYkqAqKM+YxyEopUJSk3JnSRsnBYzwjvS4hdxJTI54b/jrIzhl4XJDqQh1ljC8yx4Hpw757woB4hs5lx58+gEl2trTuJONR/IgajUdOnlRznv5F/d3eNu0HnnJ5nPru65l5GzoRp+GorBz3iSznJq3+Q5Aek3whGC2xWEYNt9ToopJmQLLTUwCyorgHdUsA6UEA2rAMxAJAgE4gE4gDEAYgDEAnEAYgDEAQBAIgCAQYBiTAPE/inrK001KMxDvaSgAPPapySfL4h95A1BNwSXmibZPE235FQOIaheFUPQCxAqLgDcdn5+U5qnGLuHCf5clhUSXxLrg9XqOEU7t1Zar1FZAB+h6H5zo62l21VptY9iuhfVYrD59yFvr07LWXCq58GW8QY/5BkC4tZ2cvGo/l+3+H9D1Vo1/hk/i+/sVPG7mNwBOQieHnn4jzx9hMLqNbUdroQbx19G/Uyp31rp6/1FRRcnxnrwef4jp7NVU9AKojMGDjLEYOQNvLz+clw0iMKviKXbpgk0NXdNqe3Pz6o8r2l0GvQKdS73VJyR9xdVz5HPNT06zbWhOP5uUdFp11aVW/BSjJ9UbeCdnF1VBfNlLhhtdgHrtB67VwDy9cmZ0qCnHlYZFv9Vna10oyUl5eXzPVcN4fTpFATLMPzvzP0H5R8hJVOhCHKXJzd3fVbmWZcLyRrCorEoiqW6lRjMzVOKeUuSNKpOSw3wbawTMzAsNNp4BaaeiAWFNMA7K64B0IsA3KsAzAgGYgEwCYAgEwBAEAmAIAgCAIBgYBBMAxzAMXbEA8r2w4MmtrCuSChJQj8pmE6cZrDM4TcHlHH2HraittJZgtUxNTfqQ9Pr1E5u+tvAq7uql9/L5k5VfEhny4NGt7REvcio9eMqpwCVYcicZ6ZnRadb1fATlJPPT2OYvtaoUqkqe1prjt1PPjTs3jtLWPnmcFiT5YHlLjYksNHITuqlSpmMnn1f7nbXWWwrVvnkVG7r7kHAmCqU9r7Eh6ZfKrF7dzfnyvmX+i0gwuQAcDO3oJAljLwdxRU1Tip4zjt0+RZJo1ZSrKGVhghgGBHoR5zw3JtPKKLj1JoYAfAwyny9RB4+SlJLQDoo02YBZafSwCy0+nxALGqmAdddcA3qsA2KsA2AQDICASIBlAAgEwBAJgCAIAgCAIAgGomAYM0AnoIBz3NAPE9pe11VDGtFNtinDgHaq+ozjmZYW+nVKsdzeEW1ppFWvHfJ4i+nqea1naasPVeGdNocMnNTlgMHI5EDB+801NLc57asd0Vz6ZK+8sL7ZKnaSSn55XTuvR9DgHaYWWZU4BPIFc59zN7jOksQj8K8jk6mhQ3OFxVzVfVrnn37nJ2k7VXVoq0hULDDN1I9hN9rJVng1Uv6ehSe6tLJTajtXq7axWG7oYw5r5Fvr5fST7bS6anvlyXbrbY7Y8JHd2d7VarSbR3veVgg92+W5eYDEZGZKuNLjXf5MPzMqdeMI5csnsF/Edmf8ApVIEwPDaW3Zx4vEORH0kRaAoR/uS581/8JFGvCpwup6Di+rbUaPSXWV909hZwuSfCQcHn6jBnPV4QhUcYPKRuKzT05moFpp9PALGnTwDuqpgHVXXAN6rANgWAZgQDIQCYBMAmAIBIgEwBAEAQBAEAQBAOdmgHNdbjnAN2vtZK7HRDYyozKoIBcgZCg/OZRSbSfQygk5JSeEfJeIdrtZZdv3Gnu3OKgpUKR5ODzY8/OdPQ0+2dLjnPfv8vI7W20mzlRxH4s9+/wAvIp+J6l9Q5vapNx+Lu12bj6nrk/ObaVtGjHbDn3ZU3txa2tOpZW1woVsf85dPn0Tx+hzik2LlkKk+TYM9UHNfEsHyupJ0arSnnHdPr8+5XstQYrkgr18JwJDqqlnZN9SbThdbVWis/UqdZVvsZlyQeXiPp6SfaW7pxSS4OmpaVXq0VObxN/z9TD/TlSA2ASN2MqQQemMSbat1G8vGOxW3dHwXtaefoSG98euOQ+skK7oKp4W74iL4c9u7HB6DsrwdtWXFJXfWpayy0FlQeQGPU8se8rNRu42yy3uZZ2ijsylhnp+F6a9M984bOAoUuwGPPnOcvryFxt2xxgknodGkrgXOmrgHfVXAOlEgG5VgGwCAZAQDICAZAQCRAJgCATAEAmAIAgCAIAgCAIBw2vAK3V28iPWAcVetbV6WzSi3ubypRXOf45/KbKNRU5qTWcG63qqlVjNrOOxQVfh0wWx9RdvtI/pd1uVUPqcnxSwq6rUlNOHCXYsrvWq9V/2nswjy91VtTOlqqvd+h+WenlLq2uHWp72sI+Z31DZWcXPdJ9fd+pw0cXpcZyR7qZkrmnnGeTKrpV1SfMTg4nq+8O1fgB5n9Rk2hSc3vfQ63+mtInS/1FXhvhI4iAJO2pHYYPW9h+yWm4mtpsezdUyghGUDBGR5TnNXvatGqlTaw0U+oz528Nfqe+1HZ7hunp7pkUrjG0DmfrOYcm3nuVhT2XIid1RWtNQ/KoA3f3esNtvLPEjjY8x7zw9LnQp0gF1p1gHdWsA3qIBtAgGQEAyAgGUAmATAEAmAIBMAQBAEAQBAEAQBAKq9oBUa5+sA81Y2HOOXPMAtdF2hurGCd6/OAcXEdLodXaLrUsV+W7aeTY6ZmyNapGOxPg0yoU5S3uPJ26/TcPu070jwFkKqxUHaccj84pVHTnGa6p5JEJuElJdjw/F+ytVVW6i63UXbhkbURceeB9vOX9trk5Vl43EfQsqWoSc/j6G/slw5KjY+q0tVhO3uxYA5X15dB5SNqmoxrTXgtrzNV3dKo1sPVNxZgNtapSvpUip/gSmbb6kB8nBZYSckkn5854DUzQDLTJub2gHotFV0gFtQkA7EWAblEAzAgGQEAkCATAJgEwBAJgCATAEAQBAEAQBAEAQCpvEAqdYnWAeb19ZVs+RgHOGgGQaATugEZgDMAgtAMS0AmusucCAXeg0WMQC609OIB31JAOhFgGwCAZAQDKASBAEAmAIBMAQBAJgCAIAgCAIAgEwBAKy1YBw6iqAVGs0mcwClv0TL05iAcxyOsAboA3QBugErWzdAYB26fhpPxftALjS6ADygFpRp8QDsrrgG9UgG0CAZAQDLEAkQBAJgCATAEAQCYAgCAIAgCABAEAQBAOR1gHPZXAOW3TwDjt0efKAcdvDwfKAc7cKX0gGI4SvpAN1fCwPIfaAdlXDwPL9oB2VaQDygHVXRAOhK4BtVYBmFgGWIBIEAkQCYAgEwBAEAQCYAgCAIAgCAIAgCAIAgGkiAa2WAa2rgGs1QDW1EAx/00ADTwDNdPAM1pgGxa4BsCwDMLAJAgGWIBOIAgEwBAJgCAIBMAQBAEAQBAEAQBAEAQBAEA1mARAMTAMSIBBEAjEAYgEgQCQIBkIBIgEwCYBMAmAIAEAmAIAEAmAIAgCAIAgCAIAgCAIAgCAIB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8" descr="data:image/jpeg;base64,/9j/4AAQSkZJRgABAQAAAQABAAD/2wCEAAkGBxAPDw8PEBAQEBAPDw8PDxUPDw8PFhAUFRUWFhQWFBQYHCggGBolHBQUITEhJikrLi4uFx8zODMsNygtLisBCgoKDg0OGxAQGzgkHyQvLDQ3OC0sLzAwLC0sNC8vLDQvLTQtLCwsLCwsLCwsLCwsLCwsLCwsLCwsLCwsLCwsLP/AABEIALsBDgMBEQACEQEDEQH/xAAcAAEAAgMBAQEAAAAAAAAAAAAAAQUCAwQGBwj/xAA4EAACAgECAwYEBQMDBQEAAAABAgADEQQSBSExBhMiQVFxMmGBkQdCUqHBI3KxFBXRQ1NiwtIW/8QAGwEBAAIDAQEAAAAAAAAAAAAAAAQFAgMGAQf/xAA1EQACAQMDAgQEBQMEAwAAAAAAAQIDBBEFEiExQRNRYXEigaGxFDKRwfAGI+EkM0LxFTTR/9oADAMBAAIRAxEAPwD7ZAEAQBAEAQBAEAQBAEAQBAEAQBAEAQBAEAQBAEAQBAEAQBAEAQBAEAQBAEAQBAEAQBAEAQBAEAQBAEAQBAEAQBAEAQAxAGTyA655QFz0Ma7VYZVgwPQqQw+4niaZ7KLi8SWDKenggCAIAgCAIAgCAIAgCAIAgCAIAgCAIAgCAIAgCAIAgCAIAgCAIAgHy78cuJW11aWhGKpcbnswcbtmwKD8vETIty+Ei90SCzOp3WMfUp9fwXX8Gr1zUapDpwtQ5WYtyxUqxQfCeoznmJrdJ008PgmwvoXsqaqRzJN9Vx6m+7t1r9LoOFurrZZqRqDYbVDbttgVB7YMydSajHDNMLS2qVaznHhYxh4xxyW2r/FypNQa107WVIdrPv2knoSq46cjjJnsrlp8Lg10dDjOHxVMSfbHHzZe0fiVwxm298y8lIZq2xzAOMj0ziZ/ioZ5Iq0S6cd0cP58nouG8W0+qDNRdXaFxu2MDtznGR5dD9pujOMlmLIFe1rUGo1YtNnaDnpMjQ1gQBAEAQBAEAQBAEAQBAEAQBAEAQBAEAQBAEAQBAEAQCMwCMwDxn4icBbiNKVoFV6n3ozAnqMMpx5Hl9hNVWnvWCbY3jtam7GUz53d2O1oTUvezWWNWBXtsZt5XGN+eZwq4AmlW7w8vktHrEHUgoxxFPnp38ipNervOh0b0msaUsqF1dPCzh2LMeXLGOU1xjOTSa6EqtWtaUJ1ISzu9Ss4pattt9u1ac27hUu47SSd20nPQ+R9ZqfVk+nHEYx/NHHXv/PY9D20o066Hhl1dFdF19Ja7ul2Btqrg7egznP1m6qlhPBX2FSTq1Y7m0un1OrtJoDw46fQaO+4DXCiy8swBLHwIuVA8I3McfP5ROG3EF3PLS4dZSuKiy4cL+cnRw3imr4Lr7tG93ep3bgZ3FcmsvW4U9CCB+88gnSm1kzuJU762jUcecr368rPc7OzP4nakLqDqilvdadrKgVCl7N6qASPLxftPadaazl5Nd5plvKUFSjty8PnPBe8M/Fap6Huv07oEsqq/psH3M4duhxgAIfuJsjc/DmS/QjVdFXjKnSqdm/iWPtk9Bwnt5w7VMqJcVsYgKtiMhJPQZ5j95nC4hJ4Ilxo91Ri5tJpd00/8/Qv9Nrareddldg/8HV/8GbVJPoyvqUalP8APFr3WDfMjWIAgCAIAgCAIAgCAIAgCAIAgCAIAMAQCMwCCYBgzwCKW3Z+RxAMmQQDU+mU+UA4tRwtG8hAPPa7sLpLW3NShbOcjKk+5B5zBwi3lo3wuq0I7YzaRW9puxH+s7nNjIKQQoChsg4z1/tmNSkp4ybrS+lbKSSzkqu3XZ7U6hqLqVzZQNvxBSQDlSPmDmYVqTlyiTpt9ChuhVXws8zfw/WWvqtZrlfvFpYLlRl327F+DkABzmrw54cpE78Zb7qdGh+XP6fqeUShiVAHN87eeOWSP/UzTt5wWjqpRlLybRYbwNBjzbWZ+iVD/wC57/w+Zgv/AGX6RRf9ntBZWwut0YVKNLfeLlL4ylTFCxDFSSdvkJshFrloh3NWnJKEJt5klh+/tk81pbdiNYLnS1GTu1VfiH5jv3eEj25+okfbHHqXHjVt23rF+b/Y/QP4f6m+3hums1OTYQ2C2dzJuOwn6fxLGju2LccbqXhfiZeEsLjp0z3+p6LM2kAmATAEAQBAEAQBAEAQBAEAQBmAIBEAZgGBMA1PZAOO/UYgFboONBNQ9bnCPtwfRsecA9MpBGRzgEwCCIBiVgGJrgGp9MD5QDlu4YjeQgFRruylFpy1SE4IyVGcH0PWeNJ9TONSUfys8zxP8OKXULXvqClmG1twycZJ3Z9BNUqEWsE2jqlxTk5Zy35lDZ+H+qpFvdXBg9bIFO5M7uRzjkeWZr/D4zhk16wqjjvj0eeCh13ZTU00ITQ7Wi1y/dg2eDau3OPQq33mudGSh6ky31SlOu8vEWl18+59t7L8QezQ0W3BkYUgWb1Knco2k4PrjP1kum24LJz97CELicYPKzxjyfJa025A9hMyMbw0A2QBAEAQBAEAQBAEAQBAMLmIVioywVio9TjkJ5LKTwerDayeX4fxYNWHLsbSfMnm2emP2xONhd11Uzl78/L29i5q2/OEvhPUq4PQg+xE7GM4y6MpmmiZkeGJgHLrdSKq2sboo549c4A+5mqtWjSpuo+iM6dN1JKK7nINQWClgBuHLac/PEr7PUvHmoyjjPT5G6rQUc4fQrtfbgGWpGPKaq3Lt9IBZ8K7Q204XO9PQ+XsYB6rQdoqLcDdsb0blALVLFPMEH2gGUAQBAIxAIKwDE1iAYNpx6CAceruopGXYA+g5kwDzXFeNm8itRtr3DI825+cAudJqcwCyrsgHbAEAQBAEAQBAEAQDhTiaMTtDFQcFhjH055MrJarRU3Hl479iQ7aSXJ2K2Rkcweksk01lEdrHDKnjXFO721ow7xjzxgkD0A9TK3U7irSprwerf6GVrWtZV/BnNbn0WfueYdkFr2MhNoY7t3Igj1HrOWrTrOf93qdHCCcEoPj0PSdntSbUVyMZ345Y5DpLfR3Lxce/wCxVXsFFtL0LkzpSvODi+rFVR67nyiYODkg8/pIV/dq2pOT6vhe5ItqLqzx2RQafh4FZ7xm2EAEZOX9/U5nH03U5ab5+vy7ltUqrdiK5+x1aNagxwXBVT4bDjZ68j0lxpMacK8lNYkl37eZCvJT8Pc8Y80a9WodcqQwPQggg/WdJGSksorIyjJbovK9DynE6SrbvI9flPTI5A8AzFkA69Pr7E+B2X2MAs9P2m1C/mDe4gHdV2uf81YPsYB0r2uHnWfuIBn/APrU/wC233EAwbtaPKo/UiAc9vaq0/Cqj7mAV+p45e/VyP7eUArbLSeZJPvzgGFbZZfeAem4eTygF1SeUAtYAgCAIAgCAIAgGrU2qiM7clVST7fKYVJxhFyl0RlGLk0l1Z894NxqzvE0hXunsLbO8IC4HTxdM9OU5CFtKrNqlJYb7+pe1lFLdNcpdiy03aNncadwaK036e3me8UgFc7h8Jzg8vWdRT/tpU+yWD57c61P8b4dRbYNvPz9SjKtTawFned3YSlnLLAHKk+p9faYySzwc1cyjRunKhLOHwztt1q6jVgAKjXBSwLfpUBmEqdUt6ck62cPg7rRNfu7qtGlGn/bSeX5Pr19+iPVcHuUWGpMbErwvzwRmYaNUj40oen78l9dQl4anLq2XE6UrzxvabiIXWKjHCpWmM+rEk/sBOZ1vdKqorsi60+C8Fvuzm46w1NdapY1RrdLFZXKjI+Q+Ln9pXUruMF+XMu3PT/JquLKtODjCW3PpyUOisuF76V1e9rMsWrFhOD1JLAfU5Ikh0J18VaXLaKS1So79Ou/ijLv7/zOT2PBdFs04U7urYDrtwM+n8mdDpymrdKaafqZU7WFqvChLcl7GnXaDcDyk42HmdbwtkOV5j09PaAV+4jkeR+cAzWyAZrZANgeAZh4BkHgDfABeAYl4BjuJ5DmYBZ8O0JzuPX/ABAPR6SjEAs6k5QCygCAIAgCARAEAQDy3bLjQ09mkrIzW7s9p/SByTPyyT9pT6vLNNU116++CfY08uUvkcXEeA16pLrFsVbSv9HJ8O0rzXHqT5jn0lZY0qNSnLdLa08/IkzuKlNpbcrDyefbSX1It2oFpLLWru6jIx4VNhHuF3H0EuadaNTiLzg+bazb3txN1qlHalnp5fqTNhzRimlWy2okHchO3Gc8+v06SBqKXgN5w/XudV/SV3Wo3myMXKEuuO3k/l+56jRf0NQASSMVuuf0uAD9jmV0ErS7pyj+VpfpLr9T6RUfjUX58/Q9VunXFGeR7QWql1t5VXFPdMA3MErg4+85XUK2L9SjzjBZOo6NjKXfEjg4Hqxq7LbXSquioZCIiqM9ck9Tiabq4dV9El6EHTrivNSqzfHRfdnVou29G4Viq3ugAFcAZJPXwemenOW9te0qEI0scL7kCrqMJVG30PWciAfXnzlznJLNNlOYBx3aIHygFVq+DK3VcwCn1HZ8j4SR+8A4rOE2r5A/tANR0to6ofpzgDu3/S32MAkK36W+xgGYqc/lP2gG1NFYfy494B1U8HY9T9oBa6ThIXygFrRpMQDvqpgHQqQDqgCAIBEAQBAEAjMA8N2wp76+1cfDUij3ILfzOX1eti5XokXunxxR92c/4e13WpdXc7L3BUV4AyVOepPpibLewo3LclJr0RpuqsqeMrOT2h0FZR62BdbFKPvO7IPl8pd0LSlQzsXUq603VW2XQ8dd2Zvrqvbep7kOauRc2qvMZAPI49+c98Hqzj5/0805zzws4S7mvQasNTUQi7VtO2xQBvyrZBPmRgSn1hP8Os9mX39HSqOnUpyhhJdemf8Ao7ON34/0jDGWrdD9MEfzIl6oztaMs84OstP92pHtkz1HaTopSwrsAHdgnc3/AJEdJhW1SrWW1Pal68v+ehWwdOlOSqcNPy7FNrzfqhtK7K85Fa7ct/eTyxK+FSO5JPnzfCNFzdKqtiXHr3MNNwO19yLvqDeGwP4Vx7j4vp95ZUdPuZ1NsljHf+dSJPx9rhCeE+3Ys9J2XNNtdlV4wpUnfWMgjrtx5EestlpeycZQn0+pGVjtknGXQ9ctktiwMwYA2wDE1CAa20wPlANL6IHygGpuHL6QDWeGL6QCP9rX0gGa8NHpANi6AekA3ppB6QDctAgGxa4BsCwDMLANkAQCIAgEQBmARmAQTAKHiunBvOf+pV+65H/E5fWqeK8Zea+xaWlRql7P7mnsyNjMvTwf4OP5mWhT/uzXp9n/AJNmpcxT9S+Z50xTlNX2n0bb8XrhOZJyN3zX9X0kVXtB5+LoTJWFwsfD1POcR7T16qxa0VlSti29+QOQQOXlKTVLtV4KMFxksba2/DvM5LLXQq9S5uINbgbWODgN8pSRxTb3LqYyqSjNuJY6d8BVY7n2+EZAJ9cAyNJZeVwiOqUNzbXLOlUH/UOR5IDlR7nq3+J1Om6RQUVVk97+hW1IR38LB0f7h6ToPQ8N9OrJgFjRbAO2t4BuUwDYIBliANsAbIA7uANkAbIBOyATtgEhYBOIBOIAgEwBAIzAIzAOfXayuitrbG2ovXzJJ6ADzJmupUjTi5y6IzhCU5KMepQ/75qL8mita6x+ezxE+w6f5lBcaxN/7Uf1LKNjTp48V8+SHC9c9+4vc3hJACkJ0OOeJB/8hcTl8U8e3BsrUIU18MC50mp3hs8yrFSfXpznQ6defiIYf5l9fUra9LY15Mr+OXhH07eebB9MLn+PvIOupbIS75ZKsIuSnH0RxcKvAtJyADvHM488/wASv0WWLr3T/Zkm9g/Bx34Kbtj29GjsfTVVb71A3GwEIoIB5fq5H2nSV67hwlye6ZpKulvnPC8l1/wfO24wp+GsBmYkqAqKM+YxyEopUJSk3JnSRsnBYzwjvS4hdxJTI54b/jrIzhl4XJDqQh1ljC8yx4Hpw757woB4hs5lx58+gEl2trTuJONR/IgajUdOnlRznv5F/d3eNu0HnnJ5nPru65l5GzoRp+GorBz3iSznJq3+Q5Aek3whGC2xWEYNt9ToopJmQLLTUwCyorgHdUsA6UEA2rAMxAJAgE4gE4gDEAYgDEAnEAYgDEAQBAIgCAQYBiTAPE/inrK001KMxDvaSgAPPapySfL4h95A1BNwSXmibZPE235FQOIaheFUPQCxAqLgDcdn5+U5qnGLuHCf5clhUSXxLrg9XqOEU7t1Zar1FZAB+h6H5zo62l21VptY9iuhfVYrD59yFvr07LWXCq58GW8QY/5BkC4tZ2cvGo/l+3+H9D1Vo1/hk/i+/sVPG7mNwBOQieHnn4jzx9hMLqNbUdroQbx19G/Uyp31rp6/1FRRcnxnrwef4jp7NVU9AKojMGDjLEYOQNvLz+clw0iMKviKXbpgk0NXdNqe3Pz6o8r2l0GvQKdS73VJyR9xdVz5HPNT06zbWhOP5uUdFp11aVW/BSjJ9UbeCdnF1VBfNlLhhtdgHrtB67VwDy9cmZ0qCnHlYZFv9Vna10oyUl5eXzPVcN4fTpFATLMPzvzP0H5R8hJVOhCHKXJzd3fVbmWZcLyRrCorEoiqW6lRjMzVOKeUuSNKpOSw3wbawTMzAsNNp4BaaeiAWFNMA7K64B0IsA3KsAzAgGYgEwCYAgEwBAEAmAIAgCAIBgYBBMAxzAMXbEA8r2w4MmtrCuSChJQj8pmE6cZrDM4TcHlHH2HraittJZgtUxNTfqQ9Pr1E5u+tvAq7uql9/L5k5VfEhny4NGt7REvcio9eMqpwCVYcicZ6ZnRadb1fATlJPPT2OYvtaoUqkqe1prjt1PPjTs3jtLWPnmcFiT5YHlLjYksNHITuqlSpmMnn1f7nbXWWwrVvnkVG7r7kHAmCqU9r7Eh6ZfKrF7dzfnyvmX+i0gwuQAcDO3oJAljLwdxRU1Tip4zjt0+RZJo1ZSrKGVhghgGBHoR5zw3JtPKKLj1JoYAfAwyny9RB4+SlJLQDoo02YBZafSwCy0+nxALGqmAdddcA3qsA2KsA2AQDICASIBlAAgEwBAJgCAIAgCAIAgGomAYM0AnoIBz3NAPE9pe11VDGtFNtinDgHaq+ozjmZYW+nVKsdzeEW1ppFWvHfJ4i+nqea1naasPVeGdNocMnNTlgMHI5EDB+801NLc57asd0Vz6ZK+8sL7ZKnaSSn55XTuvR9DgHaYWWZU4BPIFc59zN7jOksQj8K8jk6mhQ3OFxVzVfVrnn37nJ2k7VXVoq0hULDDN1I9hN9rJVng1Uv6ehSe6tLJTajtXq7axWG7oYw5r5Fvr5fST7bS6anvlyXbrbY7Y8JHd2d7VarSbR3veVgg92+W5eYDEZGZKuNLjXf5MPzMqdeMI5csnsF/Edmf8ApVIEwPDaW3Zx4vEORH0kRaAoR/uS581/8JFGvCpwup6Di+rbUaPSXWV909hZwuSfCQcHn6jBnPV4QhUcYPKRuKzT05moFpp9PALGnTwDuqpgHVXXAN6rANgWAZgQDIQCYBMAmAIBIgEwBAEAQBAEAQBAOdmgHNdbjnAN2vtZK7HRDYyozKoIBcgZCg/OZRSbSfQygk5JSeEfJeIdrtZZdv3Gnu3OKgpUKR5ODzY8/OdPQ0+2dLjnPfv8vI7W20mzlRxH4s9+/wAvIp+J6l9Q5vapNx+Lu12bj6nrk/ObaVtGjHbDn3ZU3txa2tOpZW1woVsf85dPn0Tx+hzik2LlkKk+TYM9UHNfEsHyupJ0arSnnHdPr8+5XstQYrkgr18JwJDqqlnZN9SbThdbVWis/UqdZVvsZlyQeXiPp6SfaW7pxSS4OmpaVXq0VObxN/z9TD/TlSA2ASN2MqQQemMSbat1G8vGOxW3dHwXtaefoSG98euOQ+skK7oKp4W74iL4c9u7HB6DsrwdtWXFJXfWpayy0FlQeQGPU8se8rNRu42yy3uZZ2ijsylhnp+F6a9M984bOAoUuwGPPnOcvryFxt2xxgknodGkrgXOmrgHfVXAOlEgG5VgGwCAZAQDICAZAQCRAJgCATAEAmAIAgCAIAgCAIBw2vAK3V28iPWAcVetbV6WzSi3ubypRXOf45/KbKNRU5qTWcG63qqlVjNrOOxQVfh0wWx9RdvtI/pd1uVUPqcnxSwq6rUlNOHCXYsrvWq9V/2nswjy91VtTOlqqvd+h+WenlLq2uHWp72sI+Z31DZWcXPdJ9fd+pw0cXpcZyR7qZkrmnnGeTKrpV1SfMTg4nq+8O1fgB5n9Rk2hSc3vfQ63+mtInS/1FXhvhI4iAJO2pHYYPW9h+yWm4mtpsezdUyghGUDBGR5TnNXvatGqlTaw0U+oz528Nfqe+1HZ7hunp7pkUrjG0DmfrOYcm3nuVhT2XIid1RWtNQ/KoA3f3esNtvLPEjjY8x7zw9LnQp0gF1p1gHdWsA3qIBtAgGQEAyAgGUAmATAEAmAIBMAQBAEAQBAEAQBAKq9oBUa5+sA81Y2HOOXPMAtdF2hurGCd6/OAcXEdLodXaLrUsV+W7aeTY6ZmyNapGOxPg0yoU5S3uPJ26/TcPu070jwFkKqxUHaccj84pVHTnGa6p5JEJuElJdjw/F+ytVVW6i63UXbhkbURceeB9vOX9trk5Vl43EfQsqWoSc/j6G/slw5KjY+q0tVhO3uxYA5X15dB5SNqmoxrTXgtrzNV3dKo1sPVNxZgNtapSvpUip/gSmbb6kB8nBZYSckkn5854DUzQDLTJub2gHotFV0gFtQkA7EWAblEAzAgGQEAkCATAJgEwBAJgCATAEAQBAEAQBAEAQCpvEAqdYnWAeb19ZVs+RgHOGgGQaATugEZgDMAgtAMS0AmusucCAXeg0WMQC609OIB31JAOhFgGwCAZAQDKASBAEAmAIBMAQBAJgCAIAgCAIAgEwBAKy1YBw6iqAVGs0mcwClv0TL05iAcxyOsAboA3QBugErWzdAYB26fhpPxftALjS6ADygFpRp8QDsrrgG9UgG0CAZAQDLEAkQBAJgCATAEAQCYAgCAIAgCABAEAQBAOR1gHPZXAOW3TwDjt0efKAcdvDwfKAc7cKX0gGI4SvpAN1fCwPIfaAdlXDwPL9oB2VaQDygHVXRAOhK4BtVYBmFgGWIBIEAkQCYAgEwBAEAQCYAgCAIAgCAIAgCAIAgGkiAa2WAa2rgGs1QDW1EAx/00ADTwDNdPAM1pgGxa4BsCwDMLAJAgGWIBOIAgEwBAJgCAIBMAQBAEAQBAEAQBAEAQBAEA1mARAMTAMSIBBEAjEAYgEgQCQIBkIBIgEwCYBMAmAIAEAmAIAEAmAIAgCAIAgCAIAgCAIAgCAIB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0" descr="data:image/jpeg;base64,/9j/4AAQSkZJRgABAQAAAQABAAD/2wCEAAkGBxAPDw8PEBAQEBAPDw8PDxUPDw8PFhAUFRUWFhQWFBQYHCggGBolHBQUITEhJikrLi4uFx8zODMsNygtLisBCgoKDg0OGxAQGzgkHyQvLDQ3OC0sLzAwLC0sNC8vLDQvLTQtLCwsLCwsLCwsLCwsLCwsLCwsLCwsLCwsLCwsLP/AABEIALsBDgMBEQACEQEDEQH/xAAcAAEAAgMBAQEAAAAAAAAAAAAAAQUCAwQGBwj/xAA4EAACAgECAwYEBQMDBQEAAAABAgADEQQSBSExBhMiQVFxMmGBkQdCUqHBI3KxFBXRQ1NiwtIW/8QAGwEBAAIDAQEAAAAAAAAAAAAAAAQFAgMGAQf/xAA1EQACAQMDAgQEBQMEAwAAAAAAAQIDBBEFEiExQRNRYXEigaGxFDKRwfAGI+EkM0LxFTTR/9oADAMBAAIRAxEAPwD7ZAEAQBAEAQBAEAQBAEAQBAEAQBAEAQBAEAQBAEAQBAEAQBAEAQBAEAQBAEAQBAEAQBAEAQBAEAQBAEAQBAEAQBAEAQAxAGTyA655QFz0Ma7VYZVgwPQqQw+4niaZ7KLi8SWDKenggCAIAgCAIAgCAIAgCAIAgCAIAgCAIAgCAIAgCAIAgCAIAgCAIAgHy78cuJW11aWhGKpcbnswcbtmwKD8vETIty+Ei90SCzOp3WMfUp9fwXX8Gr1zUapDpwtQ5WYtyxUqxQfCeoznmJrdJ008PgmwvoXsqaqRzJN9Vx6m+7t1r9LoOFurrZZqRqDYbVDbttgVB7YMydSajHDNMLS2qVaznHhYxh4xxyW2r/FypNQa107WVIdrPv2knoSq46cjjJnsrlp8Lg10dDjOHxVMSfbHHzZe0fiVwxm298y8lIZq2xzAOMj0ziZ/ioZ5Iq0S6cd0cP58nouG8W0+qDNRdXaFxu2MDtznGR5dD9pujOMlmLIFe1rUGo1YtNnaDnpMjQ1gQBAEAQBAEAQBAEAQBAEAQBAEAQBAEAQBAEAQBAEAQCMwCMwDxn4icBbiNKVoFV6n3ozAnqMMpx5Hl9hNVWnvWCbY3jtam7GUz53d2O1oTUvezWWNWBXtsZt5XGN+eZwq4AmlW7w8vktHrEHUgoxxFPnp38ipNervOh0b0msaUsqF1dPCzh2LMeXLGOU1xjOTSa6EqtWtaUJ1ISzu9Ss4pattt9u1ac27hUu47SSd20nPQ+R9ZqfVk+nHEYx/NHHXv/PY9D20o066Hhl1dFdF19Ja7ul2Btqrg7egznP1m6qlhPBX2FSTq1Y7m0un1OrtJoDw46fQaO+4DXCiy8swBLHwIuVA8I3McfP5ROG3EF3PLS4dZSuKiy4cL+cnRw3imr4Lr7tG93ep3bgZ3FcmsvW4U9CCB+88gnSm1kzuJU762jUcecr368rPc7OzP4nakLqDqilvdadrKgVCl7N6qASPLxftPadaazl5Nd5plvKUFSjty8PnPBe8M/Fap6Huv07oEsqq/psH3M4duhxgAIfuJsjc/DmS/QjVdFXjKnSqdm/iWPtk9Bwnt5w7VMqJcVsYgKtiMhJPQZ5j95nC4hJ4Ilxo91Ri5tJpd00/8/Qv9Nrareddldg/8HV/8GbVJPoyvqUalP8APFr3WDfMjWIAgCAIAgCAIAgCAIAgCAIAgCAIAMAQCMwCCYBgzwCKW3Z+RxAMmQQDU+mU+UA4tRwtG8hAPPa7sLpLW3NShbOcjKk+5B5zBwi3lo3wuq0I7YzaRW9puxH+s7nNjIKQQoChsg4z1/tmNSkp4ybrS+lbKSSzkqu3XZ7U6hqLqVzZQNvxBSQDlSPmDmYVqTlyiTpt9ChuhVXws8zfw/WWvqtZrlfvFpYLlRl327F+DkABzmrw54cpE78Zb7qdGh+XP6fqeUShiVAHN87eeOWSP/UzTt5wWjqpRlLybRYbwNBjzbWZ+iVD/wC57/w+Zgv/AGX6RRf9ntBZWwut0YVKNLfeLlL4ylTFCxDFSSdvkJshFrloh3NWnJKEJt5klh+/tk81pbdiNYLnS1GTu1VfiH5jv3eEj25+okfbHHqXHjVt23rF+b/Y/QP4f6m+3hums1OTYQ2C2dzJuOwn6fxLGju2LccbqXhfiZeEsLjp0z3+p6LM2kAmATAEAQBAEAQBAEAQBAEAQBmAIBEAZgGBMA1PZAOO/UYgFboONBNQ9bnCPtwfRsecA9MpBGRzgEwCCIBiVgGJrgGp9MD5QDlu4YjeQgFRruylFpy1SE4IyVGcH0PWeNJ9TONSUfys8zxP8OKXULXvqClmG1twycZJ3Z9BNUqEWsE2jqlxTk5Zy35lDZ+H+qpFvdXBg9bIFO5M7uRzjkeWZr/D4zhk16wqjjvj0eeCh13ZTU00ITQ7Wi1y/dg2eDau3OPQq33mudGSh6ky31SlOu8vEWl18+59t7L8QezQ0W3BkYUgWb1Knco2k4PrjP1kum24LJz97CELicYPKzxjyfJa025A9hMyMbw0A2QBAEAQBAEAQBAEAQBAMLmIVioywVio9TjkJ5LKTwerDayeX4fxYNWHLsbSfMnm2emP2xONhd11Uzl78/L29i5q2/OEvhPUq4PQg+xE7GM4y6MpmmiZkeGJgHLrdSKq2sboo549c4A+5mqtWjSpuo+iM6dN1JKK7nINQWClgBuHLac/PEr7PUvHmoyjjPT5G6rQUc4fQrtfbgGWpGPKaq3Lt9IBZ8K7Q204XO9PQ+XsYB6rQdoqLcDdsb0blALVLFPMEH2gGUAQBAIxAIKwDE1iAYNpx6CAceruopGXYA+g5kwDzXFeNm8itRtr3DI825+cAudJqcwCyrsgHbAEAQBAEAQBAEAQDhTiaMTtDFQcFhjH055MrJarRU3Hl479iQ7aSXJ2K2Rkcweksk01lEdrHDKnjXFO721ow7xjzxgkD0A9TK3U7irSprwerf6GVrWtZV/BnNbn0WfueYdkFr2MhNoY7t3Igj1HrOWrTrOf93qdHCCcEoPj0PSdntSbUVyMZ345Y5DpLfR3Lxce/wCxVXsFFtL0LkzpSvODi+rFVR67nyiYODkg8/pIV/dq2pOT6vhe5ItqLqzx2RQafh4FZ7xm2EAEZOX9/U5nH03U5ab5+vy7ltUqrdiK5+x1aNagxwXBVT4bDjZ68j0lxpMacK8lNYkl37eZCvJT8Pc8Y80a9WodcqQwPQggg/WdJGSksorIyjJbovK9DynE6SrbvI9flPTI5A8AzFkA69Pr7E+B2X2MAs9P2m1C/mDe4gHdV2uf81YPsYB0r2uHnWfuIBn/APrU/wC233EAwbtaPKo/UiAc9vaq0/Cqj7mAV+p45e/VyP7eUArbLSeZJPvzgGFbZZfeAem4eTygF1SeUAtYAgCAIAgCAIAgGrU2qiM7clVST7fKYVJxhFyl0RlGLk0l1Z894NxqzvE0hXunsLbO8IC4HTxdM9OU5CFtKrNqlJYb7+pe1lFLdNcpdiy03aNncadwaK036e3me8UgFc7h8Jzg8vWdRT/tpU+yWD57c61P8b4dRbYNvPz9SjKtTawFned3YSlnLLAHKk+p9faYySzwc1cyjRunKhLOHwztt1q6jVgAKjXBSwLfpUBmEqdUt6ck62cPg7rRNfu7qtGlGn/bSeX5Pr19+iPVcHuUWGpMbErwvzwRmYaNUj40oen78l9dQl4anLq2XE6UrzxvabiIXWKjHCpWmM+rEk/sBOZ1vdKqorsi60+C8Fvuzm46w1NdapY1RrdLFZXKjI+Q+Ln9pXUruMF+XMu3PT/JquLKtODjCW3PpyUOisuF76V1e9rMsWrFhOD1JLAfU5Ikh0J18VaXLaKS1So79Ou/ijLv7/zOT2PBdFs04U7urYDrtwM+n8mdDpymrdKaafqZU7WFqvChLcl7GnXaDcDyk42HmdbwtkOV5j09PaAV+4jkeR+cAzWyAZrZANgeAZh4BkHgDfABeAYl4BjuJ5DmYBZ8O0JzuPX/ABAPR6SjEAs6k5QCygCAIAgCARAEAQDy3bLjQ09mkrIzW7s9p/SByTPyyT9pT6vLNNU116++CfY08uUvkcXEeA16pLrFsVbSv9HJ8O0rzXHqT5jn0lZY0qNSnLdLa08/IkzuKlNpbcrDyefbSX1It2oFpLLWru6jIx4VNhHuF3H0EuadaNTiLzg+bazb3txN1qlHalnp5fqTNhzRimlWy2okHchO3Gc8+v06SBqKXgN5w/XudV/SV3Wo3myMXKEuuO3k/l+56jRf0NQASSMVuuf0uAD9jmV0ErS7pyj+VpfpLr9T6RUfjUX58/Q9VunXFGeR7QWql1t5VXFPdMA3MErg4+85XUK2L9SjzjBZOo6NjKXfEjg4Hqxq7LbXSquioZCIiqM9ck9Tiabq4dV9El6EHTrivNSqzfHRfdnVou29G4Viq3ugAFcAZJPXwemenOW9te0qEI0scL7kCrqMJVG30PWciAfXnzlznJLNNlOYBx3aIHygFVq+DK3VcwCn1HZ8j4SR+8A4rOE2r5A/tANR0to6ofpzgDu3/S32MAkK36W+xgGYqc/lP2gG1NFYfy494B1U8HY9T9oBa6ThIXygFrRpMQDvqpgHQqQDqgCAIBEAQBAEAjMA8N2wp76+1cfDUij3ILfzOX1eti5XokXunxxR92c/4e13WpdXc7L3BUV4AyVOepPpibLewo3LclJr0RpuqsqeMrOT2h0FZR62BdbFKPvO7IPl8pd0LSlQzsXUq603VW2XQ8dd2Zvrqvbep7kOauRc2qvMZAPI49+c98Hqzj5/0805zzws4S7mvQasNTUQi7VtO2xQBvyrZBPmRgSn1hP8Os9mX39HSqOnUpyhhJdemf8Ao7ON34/0jDGWrdD9MEfzIl6oztaMs84OstP92pHtkz1HaTopSwrsAHdgnc3/AJEdJhW1SrWW1Pal68v+ehWwdOlOSqcNPy7FNrzfqhtK7K85Fa7ct/eTyxK+FSO5JPnzfCNFzdKqtiXHr3MNNwO19yLvqDeGwP4Vx7j4vp95ZUdPuZ1NsljHf+dSJPx9rhCeE+3Ys9J2XNNtdlV4wpUnfWMgjrtx5EestlpeycZQn0+pGVjtknGXQ9ctktiwMwYA2wDE1CAa20wPlANL6IHygGpuHL6QDWeGL6QCP9rX0gGa8NHpANi6AekA3ppB6QDctAgGxa4BsCwDMLANkAQCIAgEQBmARmAQTAKHiunBvOf+pV+65H/E5fWqeK8Zea+xaWlRql7P7mnsyNjMvTwf4OP5mWhT/uzXp9n/AJNmpcxT9S+Z50xTlNX2n0bb8XrhOZJyN3zX9X0kVXtB5+LoTJWFwsfD1POcR7T16qxa0VlSti29+QOQQOXlKTVLtV4KMFxksba2/DvM5LLXQq9S5uINbgbWODgN8pSRxTb3LqYyqSjNuJY6d8BVY7n2+EZAJ9cAyNJZeVwiOqUNzbXLOlUH/UOR5IDlR7nq3+J1Om6RQUVVk97+hW1IR38LB0f7h6ToPQ8N9OrJgFjRbAO2t4BuUwDYIBliANsAbIA7uANkAbIBOyATtgEhYBOIBOIAgEwBAIzAIzAOfXayuitrbG2ovXzJJ6ADzJmupUjTi5y6IzhCU5KMepQ/75qL8mita6x+ezxE+w6f5lBcaxN/7Uf1LKNjTp48V8+SHC9c9+4vc3hJACkJ0OOeJB/8hcTl8U8e3BsrUIU18MC50mp3hs8yrFSfXpznQ6defiIYf5l9fUra9LY15Mr+OXhH07eebB9MLn+PvIOupbIS75ZKsIuSnH0RxcKvAtJyADvHM488/wASv0WWLr3T/Zkm9g/Bx34Kbtj29GjsfTVVb71A3GwEIoIB5fq5H2nSV67hwlye6ZpKulvnPC8l1/wfO24wp+GsBmYkqAqKM+YxyEopUJSk3JnSRsnBYzwjvS4hdxJTI54b/jrIzhl4XJDqQh1ljC8yx4Hpw757woB4hs5lx58+gEl2trTuJONR/IgajUdOnlRznv5F/d3eNu0HnnJ5nPru65l5GzoRp+GorBz3iSznJq3+Q5Aek3whGC2xWEYNt9ToopJmQLLTUwCyorgHdUsA6UEA2rAMxAJAgE4gE4gDEAYgDEAnEAYgDEAQBAIgCAQYBiTAPE/inrK001KMxDvaSgAPPapySfL4h95A1BNwSXmibZPE235FQOIaheFUPQCxAqLgDcdn5+U5qnGLuHCf5clhUSXxLrg9XqOEU7t1Zar1FZAB+h6H5zo62l21VptY9iuhfVYrD59yFvr07LWXCq58GW8QY/5BkC4tZ2cvGo/l+3+H9D1Vo1/hk/i+/sVPG7mNwBOQieHnn4jzx9hMLqNbUdroQbx19G/Uyp31rp6/1FRRcnxnrwef4jp7NVU9AKojMGDjLEYOQNvLz+clw0iMKviKXbpgk0NXdNqe3Pz6o8r2l0GvQKdS73VJyR9xdVz5HPNT06zbWhOP5uUdFp11aVW/BSjJ9UbeCdnF1VBfNlLhhtdgHrtB67VwDy9cmZ0qCnHlYZFv9Vna10oyUl5eXzPVcN4fTpFATLMPzvzP0H5R8hJVOhCHKXJzd3fVbmWZcLyRrCorEoiqW6lRjMzVOKeUuSNKpOSw3wbawTMzAsNNp4BaaeiAWFNMA7K64B0IsA3KsAzAgGYgEwCYAgEwBAEAmAIAgCAIBgYBBMAxzAMXbEA8r2w4MmtrCuSChJQj8pmE6cZrDM4TcHlHH2HraittJZgtUxNTfqQ9Pr1E5u+tvAq7uql9/L5k5VfEhny4NGt7REvcio9eMqpwCVYcicZ6ZnRadb1fATlJPPT2OYvtaoUqkqe1prjt1PPjTs3jtLWPnmcFiT5YHlLjYksNHITuqlSpmMnn1f7nbXWWwrVvnkVG7r7kHAmCqU9r7Eh6ZfKrF7dzfnyvmX+i0gwuQAcDO3oJAljLwdxRU1Tip4zjt0+RZJo1ZSrKGVhghgGBHoR5zw3JtPKKLj1JoYAfAwyny9RB4+SlJLQDoo02YBZafSwCy0+nxALGqmAdddcA3qsA2KsA2AQDICASIBlAAgEwBAJgCAIAgCAIAgGomAYM0AnoIBz3NAPE9pe11VDGtFNtinDgHaq+ozjmZYW+nVKsdzeEW1ppFWvHfJ4i+nqea1naasPVeGdNocMnNTlgMHI5EDB+801NLc57asd0Vz6ZK+8sL7ZKnaSSn55XTuvR9DgHaYWWZU4BPIFc59zN7jOksQj8K8jk6mhQ3OFxVzVfVrnn37nJ2k7VXVoq0hULDDN1I9hN9rJVng1Uv6ehSe6tLJTajtXq7axWG7oYw5r5Fvr5fST7bS6anvlyXbrbY7Y8JHd2d7VarSbR3veVgg92+W5eYDEZGZKuNLjXf5MPzMqdeMI5csnsF/Edmf8ApVIEwPDaW3Zx4vEORH0kRaAoR/uS581/8JFGvCpwup6Di+rbUaPSXWV909hZwuSfCQcHn6jBnPV4QhUcYPKRuKzT05moFpp9PALGnTwDuqpgHVXXAN6rANgWAZgQDIQCYBMAmAIBIgEwBAEAQBAEAQBAOdmgHNdbjnAN2vtZK7HRDYyozKoIBcgZCg/OZRSbSfQygk5JSeEfJeIdrtZZdv3Gnu3OKgpUKR5ODzY8/OdPQ0+2dLjnPfv8vI7W20mzlRxH4s9+/wAvIp+J6l9Q5vapNx+Lu12bj6nrk/ObaVtGjHbDn3ZU3txa2tOpZW1woVsf85dPn0Tx+hzik2LlkKk+TYM9UHNfEsHyupJ0arSnnHdPr8+5XstQYrkgr18JwJDqqlnZN9SbThdbVWis/UqdZVvsZlyQeXiPp6SfaW7pxSS4OmpaVXq0VObxN/z9TD/TlSA2ASN2MqQQemMSbat1G8vGOxW3dHwXtaefoSG98euOQ+skK7oKp4W74iL4c9u7HB6DsrwdtWXFJXfWpayy0FlQeQGPU8se8rNRu42yy3uZZ2ijsylhnp+F6a9M984bOAoUuwGPPnOcvryFxt2xxgknodGkrgXOmrgHfVXAOlEgG5VgGwCAZAQDICAZAQCRAJgCATAEAmAIAgCAIAgCAIBw2vAK3V28iPWAcVetbV6WzSi3ubypRXOf45/KbKNRU5qTWcG63qqlVjNrOOxQVfh0wWx9RdvtI/pd1uVUPqcnxSwq6rUlNOHCXYsrvWq9V/2nswjy91VtTOlqqvd+h+WenlLq2uHWp72sI+Z31DZWcXPdJ9fd+pw0cXpcZyR7qZkrmnnGeTKrpV1SfMTg4nq+8O1fgB5n9Rk2hSc3vfQ63+mtInS/1FXhvhI4iAJO2pHYYPW9h+yWm4mtpsezdUyghGUDBGR5TnNXvatGqlTaw0U+oz528Nfqe+1HZ7hunp7pkUrjG0DmfrOYcm3nuVhT2XIid1RWtNQ/KoA3f3esNtvLPEjjY8x7zw9LnQp0gF1p1gHdWsA3qIBtAgGQEAyAgGUAmATAEAmAIBMAQBAEAQBAEAQBAKq9oBUa5+sA81Y2HOOXPMAtdF2hurGCd6/OAcXEdLodXaLrUsV+W7aeTY6ZmyNapGOxPg0yoU5S3uPJ26/TcPu070jwFkKqxUHaccj84pVHTnGa6p5JEJuElJdjw/F+ytVVW6i63UXbhkbURceeB9vOX9trk5Vl43EfQsqWoSc/j6G/slw5KjY+q0tVhO3uxYA5X15dB5SNqmoxrTXgtrzNV3dKo1sPVNxZgNtapSvpUip/gSmbb6kB8nBZYSckkn5854DUzQDLTJub2gHotFV0gFtQkA7EWAblEAzAgGQEAkCATAJgEwBAJgCATAEAQBAEAQBAEAQCpvEAqdYnWAeb19ZVs+RgHOGgGQaATugEZgDMAgtAMS0AmusucCAXeg0WMQC609OIB31JAOhFgGwCAZAQDKASBAEAmAIBMAQBAJgCAIAgCAIAgEwBAKy1YBw6iqAVGs0mcwClv0TL05iAcxyOsAboA3QBugErWzdAYB26fhpPxftALjS6ADygFpRp8QDsrrgG9UgG0CAZAQDLEAkQBAJgCATAEAQCYAgCAIAgCABAEAQBAOR1gHPZXAOW3TwDjt0efKAcdvDwfKAc7cKX0gGI4SvpAN1fCwPIfaAdlXDwPL9oB2VaQDygHVXRAOhK4BtVYBmFgGWIBIEAkQCYAgEwBAEAQCYAgCAIAgCAIAgCAIAgGkiAa2WAa2rgGs1QDW1EAx/00ADTwDNdPAM1pgGxa4BsCwDMLAJAgGWIBOIAgEwBAJgCAIBMAQBAEAQBAEAQBAEAQBAEA1mARAMTAMSIBBEAjEAYgEgQCQIBkIBIgEwCYBMAmAIAEAmAIAEAmAIAgCAIAgCAIAgCAIAgCAIB/9k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575" y="1757926"/>
            <a:ext cx="4818013" cy="3336920"/>
          </a:xfrm>
          <a:prstGeom prst="rect">
            <a:avLst/>
          </a:prstGeom>
        </p:spPr>
      </p:pic>
      <p:sp>
        <p:nvSpPr>
          <p:cNvPr id="13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467544" y="6337151"/>
            <a:ext cx="2133600" cy="365125"/>
          </a:xfrm>
        </p:spPr>
        <p:txBody>
          <a:bodyPr/>
          <a:lstStyle/>
          <a:p>
            <a:r>
              <a:rPr lang="en-US" sz="1800" dirty="0" smtClean="0"/>
              <a:t>27 June 2014</a:t>
            </a:r>
            <a:endParaRPr lang="en-IN" sz="1800" dirty="0"/>
          </a:p>
        </p:txBody>
      </p:sp>
      <p:sp>
        <p:nvSpPr>
          <p:cNvPr id="14" name="Date Placeholder 3"/>
          <p:cNvSpPr txBox="1">
            <a:spLocks/>
          </p:cNvSpPr>
          <p:nvPr/>
        </p:nvSpPr>
        <p:spPr>
          <a:xfrm>
            <a:off x="2989843" y="6398219"/>
            <a:ext cx="3600400" cy="2429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latin typeface="+mj-lt"/>
              </a:rPr>
              <a:t>SAARC Workshop, Kathmandu 2014</a:t>
            </a:r>
            <a:endParaRPr lang="en-IN" dirty="0"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9552" y="5157192"/>
            <a:ext cx="80888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Can’t have trading if you can’t get to the final end-user or customer</a:t>
            </a:r>
            <a:endParaRPr lang="en-US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539552" y="2570128"/>
            <a:ext cx="3297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4000" dirty="0" smtClean="0"/>
              <a:t>Utilities have </a:t>
            </a:r>
            <a:r>
              <a:rPr lang="en-IN" sz="4000" b="1" dirty="0" smtClean="0"/>
              <a:t>no obligation to serve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93053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From brokerage to trading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E8A4B-A6DB-4863-B3B1-542787F92368}" type="slidenum">
              <a:rPr lang="en-IN" smtClean="0"/>
              <a:t>8</a:t>
            </a:fld>
            <a:endParaRPr lang="en-IN"/>
          </a:p>
        </p:txBody>
      </p:sp>
      <p:sp>
        <p:nvSpPr>
          <p:cNvPr id="6" name="AutoShape 2" descr="data:image/jpeg;base64,/9j/4AAQSkZJRgABAQAAAQABAAD/2wCEAAkGBxAPDw8PEBAQEBAPDw8PDxUPDw8PFhAUFRUWFhQWFBQYHCggGBolHBQUITEhJikrLi4uFx8zODMsNygtLisBCgoKDg0OGxAQGzgkHyQvLDQ3OC0sLzAwLC0sNC8vLDQvLTQtLCwsLCwsLCwsLCwsLCwsLCwsLCwsLCwsLCwsLP/AABEIALsBDgMBEQACEQEDEQH/xAAcAAEAAgMBAQEAAAAAAAAAAAAAAQUCAwQGBwj/xAA4EAACAgECAwYEBQMDBQEAAAABAgADEQQSBSExBhMiQVFxMmGBkQdCUqHBI3KxFBXRQ1NiwtIW/8QAGwEBAAIDAQEAAAAAAAAAAAAAAAQFAgMGAQf/xAA1EQACAQMDAgQEBQMEAwAAAAAAAQIDBBEFEiExQRNRYXEigaGxFDKRwfAGI+EkM0LxFTTR/9oADAMBAAIRAxEAPwD7ZAEAQBAEAQBAEAQBAEAQBAEAQBAEAQBAEAQBAEAQBAEAQBAEAQBAEAQBAEAQBAEAQBAEAQBAEAQBAEAQBAEAQBAEAQAxAGTyA655QFz0Ma7VYZVgwPQqQw+4niaZ7KLi8SWDKenggCAIAgCAIAgCAIAgCAIAgCAIAgCAIAgCAIAgCAIAgCAIAgCAIAgHy78cuJW11aWhGKpcbnswcbtmwKD8vETIty+Ei90SCzOp3WMfUp9fwXX8Gr1zUapDpwtQ5WYtyxUqxQfCeoznmJrdJ008PgmwvoXsqaqRzJN9Vx6m+7t1r9LoOFurrZZqRqDYbVDbttgVB7YMydSajHDNMLS2qVaznHhYxh4xxyW2r/FypNQa107WVIdrPv2knoSq46cjjJnsrlp8Lg10dDjOHxVMSfbHHzZe0fiVwxm298y8lIZq2xzAOMj0ziZ/ioZ5Iq0S6cd0cP58nouG8W0+qDNRdXaFxu2MDtznGR5dD9pujOMlmLIFe1rUGo1YtNnaDnpMjQ1gQBAEAQBAEAQBAEAQBAEAQBAEAQBAEAQBAEAQBAEAQCMwCMwDxn4icBbiNKVoFV6n3ozAnqMMpx5Hl9hNVWnvWCbY3jtam7GUz53d2O1oTUvezWWNWBXtsZt5XGN+eZwq4AmlW7w8vktHrEHUgoxxFPnp38ipNervOh0b0msaUsqF1dPCzh2LMeXLGOU1xjOTSa6EqtWtaUJ1ISzu9Ss4pattt9u1ac27hUu47SSd20nPQ+R9ZqfVk+nHEYx/NHHXv/PY9D20o066Hhl1dFdF19Ja7ul2Btqrg7egznP1m6qlhPBX2FSTq1Y7m0un1OrtJoDw46fQaO+4DXCiy8swBLHwIuVA8I3McfP5ROG3EF3PLS4dZSuKiy4cL+cnRw3imr4Lr7tG93ep3bgZ3FcmsvW4U9CCB+88gnSm1kzuJU762jUcecr368rPc7OzP4nakLqDqilvdadrKgVCl7N6qASPLxftPadaazl5Nd5plvKUFSjty8PnPBe8M/Fap6Huv07oEsqq/psH3M4duhxgAIfuJsjc/DmS/QjVdFXjKnSqdm/iWPtk9Bwnt5w7VMqJcVsYgKtiMhJPQZ5j95nC4hJ4Ilxo91Ri5tJpd00/8/Qv9Nrareddldg/8HV/8GbVJPoyvqUalP8APFr3WDfMjWIAgCAIAgCAIAgCAIAgCAIAgCAIAMAQCMwCCYBgzwCKW3Z+RxAMmQQDU+mU+UA4tRwtG8hAPPa7sLpLW3NShbOcjKk+5B5zBwi3lo3wuq0I7YzaRW9puxH+s7nNjIKQQoChsg4z1/tmNSkp4ybrS+lbKSSzkqu3XZ7U6hqLqVzZQNvxBSQDlSPmDmYVqTlyiTpt9ChuhVXws8zfw/WWvqtZrlfvFpYLlRl327F+DkABzmrw54cpE78Zb7qdGh+XP6fqeUShiVAHN87eeOWSP/UzTt5wWjqpRlLybRYbwNBjzbWZ+iVD/wC57/w+Zgv/AGX6RRf9ntBZWwut0YVKNLfeLlL4ylTFCxDFSSdvkJshFrloh3NWnJKEJt5klh+/tk81pbdiNYLnS1GTu1VfiH5jv3eEj25+okfbHHqXHjVt23rF+b/Y/QP4f6m+3hums1OTYQ2C2dzJuOwn6fxLGju2LccbqXhfiZeEsLjp0z3+p6LM2kAmATAEAQBAEAQBAEAQBAEAQBmAIBEAZgGBMA1PZAOO/UYgFboONBNQ9bnCPtwfRsecA9MpBGRzgEwCCIBiVgGJrgGp9MD5QDlu4YjeQgFRruylFpy1SE4IyVGcH0PWeNJ9TONSUfys8zxP8OKXULXvqClmG1twycZJ3Z9BNUqEWsE2jqlxTk5Zy35lDZ+H+qpFvdXBg9bIFO5M7uRzjkeWZr/D4zhk16wqjjvj0eeCh13ZTU00ITQ7Wi1y/dg2eDau3OPQq33mudGSh6ky31SlOu8vEWl18+59t7L8QezQ0W3BkYUgWb1Knco2k4PrjP1kum24LJz97CELicYPKzxjyfJa025A9hMyMbw0A2QBAEAQBAEAQBAEAQBAMLmIVioywVio9TjkJ5LKTwerDayeX4fxYNWHLsbSfMnm2emP2xONhd11Uzl78/L29i5q2/OEvhPUq4PQg+xE7GM4y6MpmmiZkeGJgHLrdSKq2sboo549c4A+5mqtWjSpuo+iM6dN1JKK7nINQWClgBuHLac/PEr7PUvHmoyjjPT5G6rQUc4fQrtfbgGWpGPKaq3Lt9IBZ8K7Q204XO9PQ+XsYB6rQdoqLcDdsb0blALVLFPMEH2gGUAQBAIxAIKwDE1iAYNpx6CAceruopGXYA+g5kwDzXFeNm8itRtr3DI825+cAudJqcwCyrsgHbAEAQBAEAQBAEAQDhTiaMTtDFQcFhjH055MrJarRU3Hl479iQ7aSXJ2K2Rkcweksk01lEdrHDKnjXFO721ow7xjzxgkD0A9TK3U7irSprwerf6GVrWtZV/BnNbn0WfueYdkFr2MhNoY7t3Igj1HrOWrTrOf93qdHCCcEoPj0PSdntSbUVyMZ345Y5DpLfR3Lxce/wCxVXsFFtL0LkzpSvODi+rFVR67nyiYODkg8/pIV/dq2pOT6vhe5ItqLqzx2RQafh4FZ7xm2EAEZOX9/U5nH03U5ab5+vy7ltUqrdiK5+x1aNagxwXBVT4bDjZ68j0lxpMacK8lNYkl37eZCvJT8Pc8Y80a9WodcqQwPQggg/WdJGSksorIyjJbovK9DynE6SrbvI9flPTI5A8AzFkA69Pr7E+B2X2MAs9P2m1C/mDe4gHdV2uf81YPsYB0r2uHnWfuIBn/APrU/wC233EAwbtaPKo/UiAc9vaq0/Cqj7mAV+p45e/VyP7eUArbLSeZJPvzgGFbZZfeAem4eTygF1SeUAtYAgCAIAgCAIAgGrU2qiM7clVST7fKYVJxhFyl0RlGLk0l1Z894NxqzvE0hXunsLbO8IC4HTxdM9OU5CFtKrNqlJYb7+pe1lFLdNcpdiy03aNncadwaK036e3me8UgFc7h8Jzg8vWdRT/tpU+yWD57c61P8b4dRbYNvPz9SjKtTawFned3YSlnLLAHKk+p9faYySzwc1cyjRunKhLOHwztt1q6jVgAKjXBSwLfpUBmEqdUt6ck62cPg7rRNfu7qtGlGn/bSeX5Pr19+iPVcHuUWGpMbErwvzwRmYaNUj40oen78l9dQl4anLq2XE6UrzxvabiIXWKjHCpWmM+rEk/sBOZ1vdKqorsi60+C8Fvuzm46w1NdapY1RrdLFZXKjI+Q+Ln9pXUruMF+XMu3PT/JquLKtODjCW3PpyUOisuF76V1e9rMsWrFhOD1JLAfU5Ikh0J18VaXLaKS1So79Ou/ijLv7/zOT2PBdFs04U7urYDrtwM+n8mdDpymrdKaafqZU7WFqvChLcl7GnXaDcDyk42HmdbwtkOV5j09PaAV+4jkeR+cAzWyAZrZANgeAZh4BkHgDfABeAYl4BjuJ5DmYBZ8O0JzuPX/ABAPR6SjEAs6k5QCygCAIAgCARAEAQDy3bLjQ09mkrIzW7s9p/SByTPyyT9pT6vLNNU116++CfY08uUvkcXEeA16pLrFsVbSv9HJ8O0rzXHqT5jn0lZY0qNSnLdLa08/IkzuKlNpbcrDyefbSX1It2oFpLLWru6jIx4VNhHuF3H0EuadaNTiLzg+bazb3txN1qlHalnp5fqTNhzRimlWy2okHchO3Gc8+v06SBqKXgN5w/XudV/SV3Wo3myMXKEuuO3k/l+56jRf0NQASSMVuuf0uAD9jmV0ErS7pyj+VpfpLr9T6RUfjUX58/Q9VunXFGeR7QWql1t5VXFPdMA3MErg4+85XUK2L9SjzjBZOo6NjKXfEjg4Hqxq7LbXSquioZCIiqM9ck9Tiabq4dV9El6EHTrivNSqzfHRfdnVou29G4Viq3ugAFcAZJPXwemenOW9te0qEI0scL7kCrqMJVG30PWciAfXnzlznJLNNlOYBx3aIHygFVq+DK3VcwCn1HZ8j4SR+8A4rOE2r5A/tANR0to6ofpzgDu3/S32MAkK36W+xgGYqc/lP2gG1NFYfy494B1U8HY9T9oBa6ThIXygFrRpMQDvqpgHQqQDqgCAIBEAQBAEAjMA8N2wp76+1cfDUij3ILfzOX1eti5XokXunxxR92c/4e13WpdXc7L3BUV4AyVOepPpibLewo3LclJr0RpuqsqeMrOT2h0FZR62BdbFKPvO7IPl8pd0LSlQzsXUq603VW2XQ8dd2Zvrqvbep7kOauRc2qvMZAPI49+c98Hqzj5/0805zzws4S7mvQasNTUQi7VtO2xQBvyrZBPmRgSn1hP8Os9mX39HSqOnUpyhhJdemf8Ao7ON34/0jDGWrdD9MEfzIl6oztaMs84OstP92pHtkz1HaTopSwrsAHdgnc3/AJEdJhW1SrWW1Pal68v+ehWwdOlOSqcNPy7FNrzfqhtK7K85Fa7ct/eTyxK+FSO5JPnzfCNFzdKqtiXHr3MNNwO19yLvqDeGwP4Vx7j4vp95ZUdPuZ1NsljHf+dSJPx9rhCeE+3Ys9J2XNNtdlV4wpUnfWMgjrtx5EestlpeycZQn0+pGVjtknGXQ9ctktiwMwYA2wDE1CAa20wPlANL6IHygGpuHL6QDWeGL6QCP9rX0gGa8NHpANi6AekA3ppB6QDctAgGxa4BsCwDMLANkAQCIAgEQBmARmAQTAKHiunBvOf+pV+65H/E5fWqeK8Zea+xaWlRql7P7mnsyNjMvTwf4OP5mWhT/uzXp9n/AJNmpcxT9S+Z50xTlNX2n0bb8XrhOZJyN3zX9X0kVXtB5+LoTJWFwsfD1POcR7T16qxa0VlSti29+QOQQOXlKTVLtV4KMFxksba2/DvM5LLXQq9S5uINbgbWODgN8pSRxTb3LqYyqSjNuJY6d8BVY7n2+EZAJ9cAyNJZeVwiOqUNzbXLOlUH/UOR5IDlR7nq3+J1Om6RQUVVk97+hW1IR38LB0f7h6ToPQ8N9OrJgFjRbAO2t4BuUwDYIBliANsAbIA7uANkAbIBOyATtgEhYBOIBOIAgEwBAIzAIzAOfXayuitrbG2ovXzJJ6ADzJmupUjTi5y6IzhCU5KMepQ/75qL8mita6x+ezxE+w6f5lBcaxN/7Uf1LKNjTp48V8+SHC9c9+4vc3hJACkJ0OOeJB/8hcTl8U8e3BsrUIU18MC50mp3hs8yrFSfXpznQ6defiIYf5l9fUra9LY15Mr+OXhH07eebB9MLn+PvIOupbIS75ZKsIuSnH0RxcKvAtJyADvHM488/wASv0WWLr3T/Zkm9g/Bx34Kbtj29GjsfTVVb71A3GwEIoIB5fq5H2nSV67hwlye6ZpKulvnPC8l1/wfO24wp+GsBmYkqAqKM+YxyEopUJSk3JnSRsnBYzwjvS4hdxJTI54b/jrIzhl4XJDqQh1ljC8yx4Hpw757woB4hs5lx58+gEl2trTuJONR/IgajUdOnlRznv5F/d3eNu0HnnJ5nPru65l5GzoRp+GorBz3iSznJq3+Q5Aek3whGC2xWEYNt9ToopJmQLLTUwCyorgHdUsA6UEA2rAMxAJAgE4gE4gDEAYgDEAnEAYgDEAQBAIgCAQYBiTAPE/inrK001KMxDvaSgAPPapySfL4h95A1BNwSXmibZPE235FQOIaheFUPQCxAqLgDcdn5+U5qnGLuHCf5clhUSXxLrg9XqOEU7t1Zar1FZAB+h6H5zo62l21VptY9iuhfVYrD59yFvr07LWXCq58GW8QY/5BkC4tZ2cvGo/l+3+H9D1Vo1/hk/i+/sVPG7mNwBOQieHnn4jzx9hMLqNbUdroQbx19G/Uyp31rp6/1FRRcnxnrwef4jp7NVU9AKojMGDjLEYOQNvLz+clw0iMKviKXbpgk0NXdNqe3Pz6o8r2l0GvQKdS73VJyR9xdVz5HPNT06zbWhOP5uUdFp11aVW/BSjJ9UbeCdnF1VBfNlLhhtdgHrtB67VwDy9cmZ0qCnHlYZFv9Vna10oyUl5eXzPVcN4fTpFATLMPzvzP0H5R8hJVOhCHKXJzd3fVbmWZcLyRrCorEoiqW6lRjMzVOKeUuSNKpOSw3wbawTMzAsNNp4BaaeiAWFNMA7K64B0IsA3KsAzAgGYgEwCYAgEwBAEAmAIAgCAIBgYBBMAxzAMXbEA8r2w4MmtrCuSChJQj8pmE6cZrDM4TcHlHH2HraittJZgtUxNTfqQ9Pr1E5u+tvAq7uql9/L5k5VfEhny4NGt7REvcio9eMqpwCVYcicZ6ZnRadb1fATlJPPT2OYvtaoUqkqe1prjt1PPjTs3jtLWPnmcFiT5YHlLjYksNHITuqlSpmMnn1f7nbXWWwrVvnkVG7r7kHAmCqU9r7Eh6ZfKrF7dzfnyvmX+i0gwuQAcDO3oJAljLwdxRU1Tip4zjt0+RZJo1ZSrKGVhghgGBHoR5zw3JtPKKLj1JoYAfAwyny9RB4+SlJLQDoo02YBZafSwCy0+nxALGqmAdddcA3qsA2KsA2AQDICASIBlAAgEwBAJgCAIAgCAIAgGomAYM0AnoIBz3NAPE9pe11VDGtFNtinDgHaq+ozjmZYW+nVKsdzeEW1ppFWvHfJ4i+nqea1naasPVeGdNocMnNTlgMHI5EDB+801NLc57asd0Vz6ZK+8sL7ZKnaSSn55XTuvR9DgHaYWWZU4BPIFc59zN7jOksQj8K8jk6mhQ3OFxVzVfVrnn37nJ2k7VXVoq0hULDDN1I9hN9rJVng1Uv6ehSe6tLJTajtXq7axWG7oYw5r5Fvr5fST7bS6anvlyXbrbY7Y8JHd2d7VarSbR3veVgg92+W5eYDEZGZKuNLjXf5MPzMqdeMI5csnsF/Edmf8ApVIEwPDaW3Zx4vEORH0kRaAoR/uS581/8JFGvCpwup6Di+rbUaPSXWV909hZwuSfCQcHn6jBnPV4QhUcYPKRuKzT05moFpp9PALGnTwDuqpgHVXXAN6rANgWAZgQDIQCYBMAmAIBIgEwBAEAQBAEAQBAOdmgHNdbjnAN2vtZK7HRDYyozKoIBcgZCg/OZRSbSfQygk5JSeEfJeIdrtZZdv3Gnu3OKgpUKR5ODzY8/OdPQ0+2dLjnPfv8vI7W20mzlRxH4s9+/wAvIp+J6l9Q5vapNx+Lu12bj6nrk/ObaVtGjHbDn3ZU3txa2tOpZW1woVsf85dPn0Tx+hzik2LlkKk+TYM9UHNfEsHyupJ0arSnnHdPr8+5XstQYrkgr18JwJDqqlnZN9SbThdbVWis/UqdZVvsZlyQeXiPp6SfaW7pxSS4OmpaVXq0VObxN/z9TD/TlSA2ASN2MqQQemMSbat1G8vGOxW3dHwXtaefoSG98euOQ+skK7oKp4W74iL4c9u7HB6DsrwdtWXFJXfWpayy0FlQeQGPU8se8rNRu42yy3uZZ2ijsylhnp+F6a9M984bOAoUuwGPPnOcvryFxt2xxgknodGkrgXOmrgHfVXAOlEgG5VgGwCAZAQDICAZAQCRAJgCATAEAmAIAgCAIAgCAIBw2vAK3V28iPWAcVetbV6WzSi3ubypRXOf45/KbKNRU5qTWcG63qqlVjNrOOxQVfh0wWx9RdvtI/pd1uVUPqcnxSwq6rUlNOHCXYsrvWq9V/2nswjy91VtTOlqqvd+h+WenlLq2uHWp72sI+Z31DZWcXPdJ9fd+pw0cXpcZyR7qZkrmnnGeTKrpV1SfMTg4nq+8O1fgB5n9Rk2hSc3vfQ63+mtInS/1FXhvhI4iAJO2pHYYPW9h+yWm4mtpsezdUyghGUDBGR5TnNXvatGqlTaw0U+oz528Nfqe+1HZ7hunp7pkUrjG0DmfrOYcm3nuVhT2XIid1RWtNQ/KoA3f3esNtvLPEjjY8x7zw9LnQp0gF1p1gHdWsA3qIBtAgGQEAyAgGUAmATAEAmAIBMAQBAEAQBAEAQBAKq9oBUa5+sA81Y2HOOXPMAtdF2hurGCd6/OAcXEdLodXaLrUsV+W7aeTY6ZmyNapGOxPg0yoU5S3uPJ26/TcPu070jwFkKqxUHaccj84pVHTnGa6p5JEJuElJdjw/F+ytVVW6i63UXbhkbURceeB9vOX9trk5Vl43EfQsqWoSc/j6G/slw5KjY+q0tVhO3uxYA5X15dB5SNqmoxrTXgtrzNV3dKo1sPVNxZgNtapSvpUip/gSmbb6kB8nBZYSckkn5854DUzQDLTJub2gHotFV0gFtQkA7EWAblEAzAgGQEAkCATAJgEwBAJgCATAEAQBAEAQBAEAQCpvEAqdYnWAeb19ZVs+RgHOGgGQaATugEZgDMAgtAMS0AmusucCAXeg0WMQC609OIB31JAOhFgGwCAZAQDKASBAEAmAIBMAQBAJgCAIAgCAIAgEwBAKy1YBw6iqAVGs0mcwClv0TL05iAcxyOsAboA3QBugErWzdAYB26fhpPxftALjS6ADygFpRp8QDsrrgG9UgG0CAZAQDLEAkQBAJgCATAEAQCYAgCAIAgCABAEAQBAOR1gHPZXAOW3TwDjt0efKAcdvDwfKAc7cKX0gGI4SvpAN1fCwPIfaAdlXDwPL9oB2VaQDygHVXRAOhK4BtVYBmFgGWIBIEAkQCYAgEwBAEAQCYAgCAIAgCAIAgCAIAgGkiAa2WAa2rgGs1QDW1EAx/00ADTwDNdPAM1pgGxa4BsCwDMLAJAgGWIBOIAgEwBAJgCAIBMAQBAEAQBAEAQBAEAQBAEA1mARAMTAMSIBBEAjEAYgEgQCQIBkIBIgEwCYBMAmAIAEAmAIAEAmAIAgCAIAgCAIAgCAIAgCAI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4" descr="data:image/jpeg;base64,/9j/4AAQSkZJRgABAQAAAQABAAD/2wCEAAkGBxAPDw8PEBAQEBAPDw8PDxUPDw8PFhAUFRUWFhQWFBQYHCggGBolHBQUITEhJikrLi4uFx8zODMsNygtLisBCgoKDg0OGxAQGzgkHyQvLDQ3OC0sLzAwLC0sNC8vLDQvLTQtLCwsLCwsLCwsLCwsLCwsLCwsLCwsLCwsLCwsLP/AABEIALsBDgMBEQACEQEDEQH/xAAcAAEAAgMBAQEAAAAAAAAAAAAAAQUCAwQGBwj/xAA4EAACAgECAwYEBQMDBQEAAAABAgADEQQSBSExBhMiQVFxMmGBkQdCUqHBI3KxFBXRQ1NiwtIW/8QAGwEBAAIDAQEAAAAAAAAAAAAAAAQFAgMGAQf/xAA1EQACAQMDAgQEBQMEAwAAAAAAAQIDBBEFEiExQRNRYXEigaGxFDKRwfAGI+EkM0LxFTTR/9oADAMBAAIRAxEAPwD7ZAEAQBAEAQBAEAQBAEAQBAEAQBAEAQBAEAQBAEAQBAEAQBAEAQBAEAQBAEAQBAEAQBAEAQBAEAQBAEAQBAEAQBAEAQAxAGTyA655QFz0Ma7VYZVgwPQqQw+4niaZ7KLi8SWDKenggCAIAgCAIAgCAIAgCAIAgCAIAgCAIAgCAIAgCAIAgCAIAgCAIAgHy78cuJW11aWhGKpcbnswcbtmwKD8vETIty+Ei90SCzOp3WMfUp9fwXX8Gr1zUapDpwtQ5WYtyxUqxQfCeoznmJrdJ008PgmwvoXsqaqRzJN9Vx6m+7t1r9LoOFurrZZqRqDYbVDbttgVB7YMydSajHDNMLS2qVaznHhYxh4xxyW2r/FypNQa107WVIdrPv2knoSq46cjjJnsrlp8Lg10dDjOHxVMSfbHHzZe0fiVwxm298y8lIZq2xzAOMj0ziZ/ioZ5Iq0S6cd0cP58nouG8W0+qDNRdXaFxu2MDtznGR5dD9pujOMlmLIFe1rUGo1YtNnaDnpMjQ1gQBAEAQBAEAQBAEAQBAEAQBAEAQBAEAQBAEAQBAEAQCMwCMwDxn4icBbiNKVoFV6n3ozAnqMMpx5Hl9hNVWnvWCbY3jtam7GUz53d2O1oTUvezWWNWBXtsZt5XGN+eZwq4AmlW7w8vktHrEHUgoxxFPnp38ipNervOh0b0msaUsqF1dPCzh2LMeXLGOU1xjOTSa6EqtWtaUJ1ISzu9Ss4pattt9u1ac27hUu47SSd20nPQ+R9ZqfVk+nHEYx/NHHXv/PY9D20o066Hhl1dFdF19Ja7ul2Btqrg7egznP1m6qlhPBX2FSTq1Y7m0un1OrtJoDw46fQaO+4DXCiy8swBLHwIuVA8I3McfP5ROG3EF3PLS4dZSuKiy4cL+cnRw3imr4Lr7tG93ep3bgZ3FcmsvW4U9CCB+88gnSm1kzuJU762jUcecr368rPc7OzP4nakLqDqilvdadrKgVCl7N6qASPLxftPadaazl5Nd5plvKUFSjty8PnPBe8M/Fap6Huv07oEsqq/psH3M4duhxgAIfuJsjc/DmS/QjVdFXjKnSqdm/iWPtk9Bwnt5w7VMqJcVsYgKtiMhJPQZ5j95nC4hJ4Ilxo91Ri5tJpd00/8/Qv9Nrareddldg/8HV/8GbVJPoyvqUalP8APFr3WDfMjWIAgCAIAgCAIAgCAIAgCAIAgCAIAMAQCMwCCYBgzwCKW3Z+RxAMmQQDU+mU+UA4tRwtG8hAPPa7sLpLW3NShbOcjKk+5B5zBwi3lo3wuq0I7YzaRW9puxH+s7nNjIKQQoChsg4z1/tmNSkp4ybrS+lbKSSzkqu3XZ7U6hqLqVzZQNvxBSQDlSPmDmYVqTlyiTpt9ChuhVXws8zfw/WWvqtZrlfvFpYLlRl327F+DkABzmrw54cpE78Zb7qdGh+XP6fqeUShiVAHN87eeOWSP/UzTt5wWjqpRlLybRYbwNBjzbWZ+iVD/wC57/w+Zgv/AGX6RRf9ntBZWwut0YVKNLfeLlL4ylTFCxDFSSdvkJshFrloh3NWnJKEJt5klh+/tk81pbdiNYLnS1GTu1VfiH5jv3eEj25+okfbHHqXHjVt23rF+b/Y/QP4f6m+3hums1OTYQ2C2dzJuOwn6fxLGju2LccbqXhfiZeEsLjp0z3+p6LM2kAmATAEAQBAEAQBAEAQBAEAQBmAIBEAZgGBMA1PZAOO/UYgFboONBNQ9bnCPtwfRsecA9MpBGRzgEwCCIBiVgGJrgGp9MD5QDlu4YjeQgFRruylFpy1SE4IyVGcH0PWeNJ9TONSUfys8zxP8OKXULXvqClmG1twycZJ3Z9BNUqEWsE2jqlxTk5Zy35lDZ+H+qpFvdXBg9bIFO5M7uRzjkeWZr/D4zhk16wqjjvj0eeCh13ZTU00ITQ7Wi1y/dg2eDau3OPQq33mudGSh6ky31SlOu8vEWl18+59t7L8QezQ0W3BkYUgWb1Knco2k4PrjP1kum24LJz97CELicYPKzxjyfJa025A9hMyMbw0A2QBAEAQBAEAQBAEAQBAMLmIVioywVio9TjkJ5LKTwerDayeX4fxYNWHLsbSfMnm2emP2xONhd11Uzl78/L29i5q2/OEvhPUq4PQg+xE7GM4y6MpmmiZkeGJgHLrdSKq2sboo549c4A+5mqtWjSpuo+iM6dN1JKK7nINQWClgBuHLac/PEr7PUvHmoyjjPT5G6rQUc4fQrtfbgGWpGPKaq3Lt9IBZ8K7Q204XO9PQ+XsYB6rQdoqLcDdsb0blALVLFPMEH2gGUAQBAIxAIKwDE1iAYNpx6CAceruopGXYA+g5kwDzXFeNm8itRtr3DI825+cAudJqcwCyrsgHbAEAQBAEAQBAEAQDhTiaMTtDFQcFhjH055MrJarRU3Hl479iQ7aSXJ2K2Rkcweksk01lEdrHDKnjXFO721ow7xjzxgkD0A9TK3U7irSprwerf6GVrWtZV/BnNbn0WfueYdkFr2MhNoY7t3Igj1HrOWrTrOf93qdHCCcEoPj0PSdntSbUVyMZ345Y5DpLfR3Lxce/wCxVXsFFtL0LkzpSvODi+rFVR67nyiYODkg8/pIV/dq2pOT6vhe5ItqLqzx2RQafh4FZ7xm2EAEZOX9/U5nH03U5ab5+vy7ltUqrdiK5+x1aNagxwXBVT4bDjZ68j0lxpMacK8lNYkl37eZCvJT8Pc8Y80a9WodcqQwPQggg/WdJGSksorIyjJbovK9DynE6SrbvI9flPTI5A8AzFkA69Pr7E+B2X2MAs9P2m1C/mDe4gHdV2uf81YPsYB0r2uHnWfuIBn/APrU/wC233EAwbtaPKo/UiAc9vaq0/Cqj7mAV+p45e/VyP7eUArbLSeZJPvzgGFbZZfeAem4eTygF1SeUAtYAgCAIAgCAIAgGrU2qiM7clVST7fKYVJxhFyl0RlGLk0l1Z894NxqzvE0hXunsLbO8IC4HTxdM9OU5CFtKrNqlJYb7+pe1lFLdNcpdiy03aNncadwaK036e3me8UgFc7h8Jzg8vWdRT/tpU+yWD57c61P8b4dRbYNvPz9SjKtTawFned3YSlnLLAHKk+p9faYySzwc1cyjRunKhLOHwztt1q6jVgAKjXBSwLfpUBmEqdUt6ck62cPg7rRNfu7qtGlGn/bSeX5Pr19+iPVcHuUWGpMbErwvzwRmYaNUj40oen78l9dQl4anLq2XE6UrzxvabiIXWKjHCpWmM+rEk/sBOZ1vdKqorsi60+C8Fvuzm46w1NdapY1RrdLFZXKjI+Q+Ln9pXUruMF+XMu3PT/JquLKtODjCW3PpyUOisuF76V1e9rMsWrFhOD1JLAfU5Ikh0J18VaXLaKS1So79Ou/ijLv7/zOT2PBdFs04U7urYDrtwM+n8mdDpymrdKaafqZU7WFqvChLcl7GnXaDcDyk42HmdbwtkOV5j09PaAV+4jkeR+cAzWyAZrZANgeAZh4BkHgDfABeAYl4BjuJ5DmYBZ8O0JzuPX/ABAPR6SjEAs6k5QCygCAIAgCARAEAQDy3bLjQ09mkrIzW7s9p/SByTPyyT9pT6vLNNU116++CfY08uUvkcXEeA16pLrFsVbSv9HJ8O0rzXHqT5jn0lZY0qNSnLdLa08/IkzuKlNpbcrDyefbSX1It2oFpLLWru6jIx4VNhHuF3H0EuadaNTiLzg+bazb3txN1qlHalnp5fqTNhzRimlWy2okHchO3Gc8+v06SBqKXgN5w/XudV/SV3Wo3myMXKEuuO3k/l+56jRf0NQASSMVuuf0uAD9jmV0ErS7pyj+VpfpLr9T6RUfjUX58/Q9VunXFGeR7QWql1t5VXFPdMA3MErg4+85XUK2L9SjzjBZOo6NjKXfEjg4Hqxq7LbXSquioZCIiqM9ck9Tiabq4dV9El6EHTrivNSqzfHRfdnVou29G4Viq3ugAFcAZJPXwemenOW9te0qEI0scL7kCrqMJVG30PWciAfXnzlznJLNNlOYBx3aIHygFVq+DK3VcwCn1HZ8j4SR+8A4rOE2r5A/tANR0to6ofpzgDu3/S32MAkK36W+xgGYqc/lP2gG1NFYfy494B1U8HY9T9oBa6ThIXygFrRpMQDvqpgHQqQDqgCAIBEAQBAEAjMA8N2wp76+1cfDUij3ILfzOX1eti5XokXunxxR92c/4e13WpdXc7L3BUV4AyVOepPpibLewo3LclJr0RpuqsqeMrOT2h0FZR62BdbFKPvO7IPl8pd0LSlQzsXUq603VW2XQ8dd2Zvrqvbep7kOauRc2qvMZAPI49+c98Hqzj5/0805zzws4S7mvQasNTUQi7VtO2xQBvyrZBPmRgSn1hP8Os9mX39HSqOnUpyhhJdemf8Ao7ON34/0jDGWrdD9MEfzIl6oztaMs84OstP92pHtkz1HaTopSwrsAHdgnc3/AJEdJhW1SrWW1Pal68v+ehWwdOlOSqcNPy7FNrzfqhtK7K85Fa7ct/eTyxK+FSO5JPnzfCNFzdKqtiXHr3MNNwO19yLvqDeGwP4Vx7j4vp95ZUdPuZ1NsljHf+dSJPx9rhCeE+3Ys9J2XNNtdlV4wpUnfWMgjrtx5EestlpeycZQn0+pGVjtknGXQ9ctktiwMwYA2wDE1CAa20wPlANL6IHygGpuHL6QDWeGL6QCP9rX0gGa8NHpANi6AekA3ppB6QDctAgGxa4BsCwDMLANkAQCIAgEQBmARmAQTAKHiunBvOf+pV+65H/E5fWqeK8Zea+xaWlRql7P7mnsyNjMvTwf4OP5mWhT/uzXp9n/AJNmpcxT9S+Z50xTlNX2n0bb8XrhOZJyN3zX9X0kVXtB5+LoTJWFwsfD1POcR7T16qxa0VlSti29+QOQQOXlKTVLtV4KMFxksba2/DvM5LLXQq9S5uINbgbWODgN8pSRxTb3LqYyqSjNuJY6d8BVY7n2+EZAJ9cAyNJZeVwiOqUNzbXLOlUH/UOR5IDlR7nq3+J1Om6RQUVVk97+hW1IR38LB0f7h6ToPQ8N9OrJgFjRbAO2t4BuUwDYIBliANsAbIA7uANkAbIBOyATtgEhYBOIBOIAgEwBAIzAIzAOfXayuitrbG2ovXzJJ6ADzJmupUjTi5y6IzhCU5KMepQ/75qL8mita6x+ezxE+w6f5lBcaxN/7Uf1LKNjTp48V8+SHC9c9+4vc3hJACkJ0OOeJB/8hcTl8U8e3BsrUIU18MC50mp3hs8yrFSfXpznQ6defiIYf5l9fUra9LY15Mr+OXhH07eebB9MLn+PvIOupbIS75ZKsIuSnH0RxcKvAtJyADvHM488/wASv0WWLr3T/Zkm9g/Bx34Kbtj29GjsfTVVb71A3GwEIoIB5fq5H2nSV67hwlye6ZpKulvnPC8l1/wfO24wp+GsBmYkqAqKM+YxyEopUJSk3JnSRsnBYzwjvS4hdxJTI54b/jrIzhl4XJDqQh1ljC8yx4Hpw757woB4hs5lx58+gEl2trTuJONR/IgajUdOnlRznv5F/d3eNu0HnnJ5nPru65l5GzoRp+GorBz3iSznJq3+Q5Aek3whGC2xWEYNt9ToopJmQLLTUwCyorgHdUsA6UEA2rAMxAJAgE4gE4gDEAYgDEAnEAYgDEAQBAIgCAQYBiTAPE/inrK001KMxDvaSgAPPapySfL4h95A1BNwSXmibZPE235FQOIaheFUPQCxAqLgDcdn5+U5qnGLuHCf5clhUSXxLrg9XqOEU7t1Zar1FZAB+h6H5zo62l21VptY9iuhfVYrD59yFvr07LWXCq58GW8QY/5BkC4tZ2cvGo/l+3+H9D1Vo1/hk/i+/sVPG7mNwBOQieHnn4jzx9hMLqNbUdroQbx19G/Uyp31rp6/1FRRcnxnrwef4jp7NVU9AKojMGDjLEYOQNvLz+clw0iMKviKXbpgk0NXdNqe3Pz6o8r2l0GvQKdS73VJyR9xdVz5HPNT06zbWhOP5uUdFp11aVW/BSjJ9UbeCdnF1VBfNlLhhtdgHrtB67VwDy9cmZ0qCnHlYZFv9Vna10oyUl5eXzPVcN4fTpFATLMPzvzP0H5R8hJVOhCHKXJzd3fVbmWZcLyRrCorEoiqW6lRjMzVOKeUuSNKpOSw3wbawTMzAsNNp4BaaeiAWFNMA7K64B0IsA3KsAzAgGYgEwCYAgEwBAEAmAIAgCAIBgYBBMAxzAMXbEA8r2w4MmtrCuSChJQj8pmE6cZrDM4TcHlHH2HraittJZgtUxNTfqQ9Pr1E5u+tvAq7uql9/L5k5VfEhny4NGt7REvcio9eMqpwCVYcicZ6ZnRadb1fATlJPPT2OYvtaoUqkqe1prjt1PPjTs3jtLWPnmcFiT5YHlLjYksNHITuqlSpmMnn1f7nbXWWwrVvnkVG7r7kHAmCqU9r7Eh6ZfKrF7dzfnyvmX+i0gwuQAcDO3oJAljLwdxRU1Tip4zjt0+RZJo1ZSrKGVhghgGBHoR5zw3JtPKKLj1JoYAfAwyny9RB4+SlJLQDoo02YBZafSwCy0+nxALGqmAdddcA3qsA2KsA2AQDICASIBlAAgEwBAJgCAIAgCAIAgGomAYM0AnoIBz3NAPE9pe11VDGtFNtinDgHaq+ozjmZYW+nVKsdzeEW1ppFWvHfJ4i+nqea1naasPVeGdNocMnNTlgMHI5EDB+801NLc57asd0Vz6ZK+8sL7ZKnaSSn55XTuvR9DgHaYWWZU4BPIFc59zN7jOksQj8K8jk6mhQ3OFxVzVfVrnn37nJ2k7VXVoq0hULDDN1I9hN9rJVng1Uv6ehSe6tLJTajtXq7axWG7oYw5r5Fvr5fST7bS6anvlyXbrbY7Y8JHd2d7VarSbR3veVgg92+W5eYDEZGZKuNLjXf5MPzMqdeMI5csnsF/Edmf8ApVIEwPDaW3Zx4vEORH0kRaAoR/uS581/8JFGvCpwup6Di+rbUaPSXWV909hZwuSfCQcHn6jBnPV4QhUcYPKRuKzT05moFpp9PALGnTwDuqpgHVXXAN6rANgWAZgQDIQCYBMAmAIBIgEwBAEAQBAEAQBAOdmgHNdbjnAN2vtZK7HRDYyozKoIBcgZCg/OZRSbSfQygk5JSeEfJeIdrtZZdv3Gnu3OKgpUKR5ODzY8/OdPQ0+2dLjnPfv8vI7W20mzlRxH4s9+/wAvIp+J6l9Q5vapNx+Lu12bj6nrk/ObaVtGjHbDn3ZU3txa2tOpZW1woVsf85dPn0Tx+hzik2LlkKk+TYM9UHNfEsHyupJ0arSnnHdPr8+5XstQYrkgr18JwJDqqlnZN9SbThdbVWis/UqdZVvsZlyQeXiPp6SfaW7pxSS4OmpaVXq0VObxN/z9TD/TlSA2ASN2MqQQemMSbat1G8vGOxW3dHwXtaefoSG98euOQ+skK7oKp4W74iL4c9u7HB6DsrwdtWXFJXfWpayy0FlQeQGPU8se8rNRu42yy3uZZ2ijsylhnp+F6a9M984bOAoUuwGPPnOcvryFxt2xxgknodGkrgXOmrgHfVXAOlEgG5VgGwCAZAQDICAZAQCRAJgCATAEAmAIAgCAIAgCAIBw2vAK3V28iPWAcVetbV6WzSi3ubypRXOf45/KbKNRU5qTWcG63qqlVjNrOOxQVfh0wWx9RdvtI/pd1uVUPqcnxSwq6rUlNOHCXYsrvWq9V/2nswjy91VtTOlqqvd+h+WenlLq2uHWp72sI+Z31DZWcXPdJ9fd+pw0cXpcZyR7qZkrmnnGeTKrpV1SfMTg4nq+8O1fgB5n9Rk2hSc3vfQ63+mtInS/1FXhvhI4iAJO2pHYYPW9h+yWm4mtpsezdUyghGUDBGR5TnNXvatGqlTaw0U+oz528Nfqe+1HZ7hunp7pkUrjG0DmfrOYcm3nuVhT2XIid1RWtNQ/KoA3f3esNtvLPEjjY8x7zw9LnQp0gF1p1gHdWsA3qIBtAgGQEAyAgGUAmATAEAmAIBMAQBAEAQBAEAQBAKq9oBUa5+sA81Y2HOOXPMAtdF2hurGCd6/OAcXEdLodXaLrUsV+W7aeTY6ZmyNapGOxPg0yoU5S3uPJ26/TcPu070jwFkKqxUHaccj84pVHTnGa6p5JEJuElJdjw/F+ytVVW6i63UXbhkbURceeB9vOX9trk5Vl43EfQsqWoSc/j6G/slw5KjY+q0tVhO3uxYA5X15dB5SNqmoxrTXgtrzNV3dKo1sPVNxZgNtapSvpUip/gSmbb6kB8nBZYSckkn5854DUzQDLTJub2gHotFV0gFtQkA7EWAblEAzAgGQEAkCATAJgEwBAJgCATAEAQBAEAQBAEAQCpvEAqdYnWAeb19ZVs+RgHOGgGQaATugEZgDMAgtAMS0AmusucCAXeg0WMQC609OIB31JAOhFgGwCAZAQDKASBAEAmAIBMAQBAJgCAIAgCAIAgEwBAKy1YBw6iqAVGs0mcwClv0TL05iAcxyOsAboA3QBugErWzdAYB26fhpPxftALjS6ADygFpRp8QDsrrgG9UgG0CAZAQDLEAkQBAJgCATAEAQCYAgCAIAgCABAEAQBAOR1gHPZXAOW3TwDjt0efKAcdvDwfKAc7cKX0gGI4SvpAN1fCwPIfaAdlXDwPL9oB2VaQDygHVXRAOhK4BtVYBmFgGWIBIEAkQCYAgEwBAEAQCYAgCAIAgCAIAgCAIAgGkiAa2WAa2rgGs1QDW1EAx/00ADTwDNdPAM1pgGxa4BsCwDMLAJAgGWIBOIAgEwBAJgCAIBMAQBAEAQBAEAQBAEAQBAEA1mARAMTAMSIBBEAjEAYgEgQCQIBkIBIgEwCYBMAmAIAEAmAIAEAmAIAgCAIAgCAIAgCAIAgCAIB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6" descr="data:image/jpeg;base64,/9j/4AAQSkZJRgABAQAAAQABAAD/2wCEAAkGBxAPDw8PEBAQEBAPDw8PDxUPDw8PFhAUFRUWFhQWFBQYHCggGBolHBQUITEhJikrLi4uFx8zODMsNygtLisBCgoKDg0OGxAQGzgkHyQvLDQ3OC0sLzAwLC0sNC8vLDQvLTQtLCwsLCwsLCwsLCwsLCwsLCwsLCwsLCwsLCwsLP/AABEIALsBDgMBEQACEQEDEQH/xAAcAAEAAgMBAQEAAAAAAAAAAAAAAQUCAwQGBwj/xAA4EAACAgECAwYEBQMDBQEAAAABAgADEQQSBSExBhMiQVFxMmGBkQdCUqHBI3KxFBXRQ1NiwtIW/8QAGwEBAAIDAQEAAAAAAAAAAAAAAAQFAgMGAQf/xAA1EQACAQMDAgQEBQMEAwAAAAAAAQIDBBEFEiExQRNRYXEigaGxFDKRwfAGI+EkM0LxFTTR/9oADAMBAAIRAxEAPwD7ZAEAQBAEAQBAEAQBAEAQBAEAQBAEAQBAEAQBAEAQBAEAQBAEAQBAEAQBAEAQBAEAQBAEAQBAEAQBAEAQBAEAQBAEAQAxAGTyA655QFz0Ma7VYZVgwPQqQw+4niaZ7KLi8SWDKenggCAIAgCAIAgCAIAgCAIAgCAIAgCAIAgCAIAgCAIAgCAIAgCAIAgHy78cuJW11aWhGKpcbnswcbtmwKD8vETIty+Ei90SCzOp3WMfUp9fwXX8Gr1zUapDpwtQ5WYtyxUqxQfCeoznmJrdJ008PgmwvoXsqaqRzJN9Vx6m+7t1r9LoOFurrZZqRqDYbVDbttgVB7YMydSajHDNMLS2qVaznHhYxh4xxyW2r/FypNQa107WVIdrPv2knoSq46cjjJnsrlp8Lg10dDjOHxVMSfbHHzZe0fiVwxm298y8lIZq2xzAOMj0ziZ/ioZ5Iq0S6cd0cP58nouG8W0+qDNRdXaFxu2MDtznGR5dD9pujOMlmLIFe1rUGo1YtNnaDnpMjQ1gQBAEAQBAEAQBAEAQBAEAQBAEAQBAEAQBAEAQBAEAQCMwCMwDxn4icBbiNKVoFV6n3ozAnqMMpx5Hl9hNVWnvWCbY3jtam7GUz53d2O1oTUvezWWNWBXtsZt5XGN+eZwq4AmlW7w8vktHrEHUgoxxFPnp38ipNervOh0b0msaUsqF1dPCzh2LMeXLGOU1xjOTSa6EqtWtaUJ1ISzu9Ss4pattt9u1ac27hUu47SSd20nPQ+R9ZqfVk+nHEYx/NHHXv/PY9D20o066Hhl1dFdF19Ja7ul2Btqrg7egznP1m6qlhPBX2FSTq1Y7m0un1OrtJoDw46fQaO+4DXCiy8swBLHwIuVA8I3McfP5ROG3EF3PLS4dZSuKiy4cL+cnRw3imr4Lr7tG93ep3bgZ3FcmsvW4U9CCB+88gnSm1kzuJU762jUcecr368rPc7OzP4nakLqDqilvdadrKgVCl7N6qASPLxftPadaazl5Nd5plvKUFSjty8PnPBe8M/Fap6Huv07oEsqq/psH3M4duhxgAIfuJsjc/DmS/QjVdFXjKnSqdm/iWPtk9Bwnt5w7VMqJcVsYgKtiMhJPQZ5j95nC4hJ4Ilxo91Ri5tJpd00/8/Qv9Nrareddldg/8HV/8GbVJPoyvqUalP8APFr3WDfMjWIAgCAIAgCAIAgCAIAgCAIAgCAIAMAQCMwCCYBgzwCKW3Z+RxAMmQQDU+mU+UA4tRwtG8hAPPa7sLpLW3NShbOcjKk+5B5zBwi3lo3wuq0I7YzaRW9puxH+s7nNjIKQQoChsg4z1/tmNSkp4ybrS+lbKSSzkqu3XZ7U6hqLqVzZQNvxBSQDlSPmDmYVqTlyiTpt9ChuhVXws8zfw/WWvqtZrlfvFpYLlRl327F+DkABzmrw54cpE78Zb7qdGh+XP6fqeUShiVAHN87eeOWSP/UzTt5wWjqpRlLybRYbwNBjzbWZ+iVD/wC57/w+Zgv/AGX6RRf9ntBZWwut0YVKNLfeLlL4ylTFCxDFSSdvkJshFrloh3NWnJKEJt5klh+/tk81pbdiNYLnS1GTu1VfiH5jv3eEj25+okfbHHqXHjVt23rF+b/Y/QP4f6m+3hums1OTYQ2C2dzJuOwn6fxLGju2LccbqXhfiZeEsLjp0z3+p6LM2kAmATAEAQBAEAQBAEAQBAEAQBmAIBEAZgGBMA1PZAOO/UYgFboONBNQ9bnCPtwfRsecA9MpBGRzgEwCCIBiVgGJrgGp9MD5QDlu4YjeQgFRruylFpy1SE4IyVGcH0PWeNJ9TONSUfys8zxP8OKXULXvqClmG1twycZJ3Z9BNUqEWsE2jqlxTk5Zy35lDZ+H+qpFvdXBg9bIFO5M7uRzjkeWZr/D4zhk16wqjjvj0eeCh13ZTU00ITQ7Wi1y/dg2eDau3OPQq33mudGSh6ky31SlOu8vEWl18+59t7L8QezQ0W3BkYUgWb1Knco2k4PrjP1kum24LJz97CELicYPKzxjyfJa025A9hMyMbw0A2QBAEAQBAEAQBAEAQBAMLmIVioywVio9TjkJ5LKTwerDayeX4fxYNWHLsbSfMnm2emP2xONhd11Uzl78/L29i5q2/OEvhPUq4PQg+xE7GM4y6MpmmiZkeGJgHLrdSKq2sboo549c4A+5mqtWjSpuo+iM6dN1JKK7nINQWClgBuHLac/PEr7PUvHmoyjjPT5G6rQUc4fQrtfbgGWpGPKaq3Lt9IBZ8K7Q204XO9PQ+XsYB6rQdoqLcDdsb0blALVLFPMEH2gGUAQBAIxAIKwDE1iAYNpx6CAceruopGXYA+g5kwDzXFeNm8itRtr3DI825+cAudJqcwCyrsgHbAEAQBAEAQBAEAQDhTiaMTtDFQcFhjH055MrJarRU3Hl479iQ7aSXJ2K2Rkcweksk01lEdrHDKnjXFO721ow7xjzxgkD0A9TK3U7irSprwerf6GVrWtZV/BnNbn0WfueYdkFr2MhNoY7t3Igj1HrOWrTrOf93qdHCCcEoPj0PSdntSbUVyMZ345Y5DpLfR3Lxce/wCxVXsFFtL0LkzpSvODi+rFVR67nyiYODkg8/pIV/dq2pOT6vhe5ItqLqzx2RQafh4FZ7xm2EAEZOX9/U5nH03U5ab5+vy7ltUqrdiK5+x1aNagxwXBVT4bDjZ68j0lxpMacK8lNYkl37eZCvJT8Pc8Y80a9WodcqQwPQggg/WdJGSksorIyjJbovK9DynE6SrbvI9flPTI5A8AzFkA69Pr7E+B2X2MAs9P2m1C/mDe4gHdV2uf81YPsYB0r2uHnWfuIBn/APrU/wC233EAwbtaPKo/UiAc9vaq0/Cqj7mAV+p45e/VyP7eUArbLSeZJPvzgGFbZZfeAem4eTygF1SeUAtYAgCAIAgCAIAgGrU2qiM7clVST7fKYVJxhFyl0RlGLk0l1Z894NxqzvE0hXunsLbO8IC4HTxdM9OU5CFtKrNqlJYb7+pe1lFLdNcpdiy03aNncadwaK036e3me8UgFc7h8Jzg8vWdRT/tpU+yWD57c61P8b4dRbYNvPz9SjKtTawFned3YSlnLLAHKk+p9faYySzwc1cyjRunKhLOHwztt1q6jVgAKjXBSwLfpUBmEqdUt6ck62cPg7rRNfu7qtGlGn/bSeX5Pr19+iPVcHuUWGpMbErwvzwRmYaNUj40oen78l9dQl4anLq2XE6UrzxvabiIXWKjHCpWmM+rEk/sBOZ1vdKqorsi60+C8Fvuzm46w1NdapY1RrdLFZXKjI+Q+Ln9pXUruMF+XMu3PT/JquLKtODjCW3PpyUOisuF76V1e9rMsWrFhOD1JLAfU5Ikh0J18VaXLaKS1So79Ou/ijLv7/zOT2PBdFs04U7urYDrtwM+n8mdDpymrdKaafqZU7WFqvChLcl7GnXaDcDyk42HmdbwtkOV5j09PaAV+4jkeR+cAzWyAZrZANgeAZh4BkHgDfABeAYl4BjuJ5DmYBZ8O0JzuPX/ABAPR6SjEAs6k5QCygCAIAgCARAEAQDy3bLjQ09mkrIzW7s9p/SByTPyyT9pT6vLNNU116++CfY08uUvkcXEeA16pLrFsVbSv9HJ8O0rzXHqT5jn0lZY0qNSnLdLa08/IkzuKlNpbcrDyefbSX1It2oFpLLWru6jIx4VNhHuF3H0EuadaNTiLzg+bazb3txN1qlHalnp5fqTNhzRimlWy2okHchO3Gc8+v06SBqKXgN5w/XudV/SV3Wo3myMXKEuuO3k/l+56jRf0NQASSMVuuf0uAD9jmV0ErS7pyj+VpfpLr9T6RUfjUX58/Q9VunXFGeR7QWql1t5VXFPdMA3MErg4+85XUK2L9SjzjBZOo6NjKXfEjg4Hqxq7LbXSquioZCIiqM9ck9Tiabq4dV9El6EHTrivNSqzfHRfdnVou29G4Viq3ugAFcAZJPXwemenOW9te0qEI0scL7kCrqMJVG30PWciAfXnzlznJLNNlOYBx3aIHygFVq+DK3VcwCn1HZ8j4SR+8A4rOE2r5A/tANR0to6ofpzgDu3/S32MAkK36W+xgGYqc/lP2gG1NFYfy494B1U8HY9T9oBa6ThIXygFrRpMQDvqpgHQqQDqgCAIBEAQBAEAjMA8N2wp76+1cfDUij3ILfzOX1eti5XokXunxxR92c/4e13WpdXc7L3BUV4AyVOepPpibLewo3LclJr0RpuqsqeMrOT2h0FZR62BdbFKPvO7IPl8pd0LSlQzsXUq603VW2XQ8dd2Zvrqvbep7kOauRc2qvMZAPI49+c98Hqzj5/0805zzws4S7mvQasNTUQi7VtO2xQBvyrZBPmRgSn1hP8Os9mX39HSqOnUpyhhJdemf8Ao7ON34/0jDGWrdD9MEfzIl6oztaMs84OstP92pHtkz1HaTopSwrsAHdgnc3/AJEdJhW1SrWW1Pal68v+ehWwdOlOSqcNPy7FNrzfqhtK7K85Fa7ct/eTyxK+FSO5JPnzfCNFzdKqtiXHr3MNNwO19yLvqDeGwP4Vx7j4vp95ZUdPuZ1NsljHf+dSJPx9rhCeE+3Ys9J2XNNtdlV4wpUnfWMgjrtx5EestlpeycZQn0+pGVjtknGXQ9ctktiwMwYA2wDE1CAa20wPlANL6IHygGpuHL6QDWeGL6QCP9rX0gGa8NHpANi6AekA3ppB6QDctAgGxa4BsCwDMLANkAQCIAgEQBmARmAQTAKHiunBvOf+pV+65H/E5fWqeK8Zea+xaWlRql7P7mnsyNjMvTwf4OP5mWhT/uzXp9n/AJNmpcxT9S+Z50xTlNX2n0bb8XrhOZJyN3zX9X0kVXtB5+LoTJWFwsfD1POcR7T16qxa0VlSti29+QOQQOXlKTVLtV4KMFxksba2/DvM5LLXQq9S5uINbgbWODgN8pSRxTb3LqYyqSjNuJY6d8BVY7n2+EZAJ9cAyNJZeVwiOqUNzbXLOlUH/UOR5IDlR7nq3+J1Om6RQUVVk97+hW1IR38LB0f7h6ToPQ8N9OrJgFjRbAO2t4BuUwDYIBliANsAbIA7uANkAbIBOyATtgEhYBOIBOIAgEwBAIzAIzAOfXayuitrbG2ovXzJJ6ADzJmupUjTi5y6IzhCU5KMepQ/75qL8mita6x+ezxE+w6f5lBcaxN/7Uf1LKNjTp48V8+SHC9c9+4vc3hJACkJ0OOeJB/8hcTl8U8e3BsrUIU18MC50mp3hs8yrFSfXpznQ6defiIYf5l9fUra9LY15Mr+OXhH07eebB9MLn+PvIOupbIS75ZKsIuSnH0RxcKvAtJyADvHM488/wASv0WWLr3T/Zkm9g/Bx34Kbtj29GjsfTVVb71A3GwEIoIB5fq5H2nSV67hwlye6ZpKulvnPC8l1/wfO24wp+GsBmYkqAqKM+YxyEopUJSk3JnSRsnBYzwjvS4hdxJTI54b/jrIzhl4XJDqQh1ljC8yx4Hpw757woB4hs5lx58+gEl2trTuJONR/IgajUdOnlRznv5F/d3eNu0HnnJ5nPru65l5GzoRp+GorBz3iSznJq3+Q5Aek3whGC2xWEYNt9ToopJmQLLTUwCyorgHdUsA6UEA2rAMxAJAgE4gE4gDEAYgDEAnEAYgDEAQBAIgCAQYBiTAPE/inrK001KMxDvaSgAPPapySfL4h95A1BNwSXmibZPE235FQOIaheFUPQCxAqLgDcdn5+U5qnGLuHCf5clhUSXxLrg9XqOEU7t1Zar1FZAB+h6H5zo62l21VptY9iuhfVYrD59yFvr07LWXCq58GW8QY/5BkC4tZ2cvGo/l+3+H9D1Vo1/hk/i+/sVPG7mNwBOQieHnn4jzx9hMLqNbUdroQbx19G/Uyp31rp6/1FRRcnxnrwef4jp7NVU9AKojMGDjLEYOQNvLz+clw0iMKviKXbpgk0NXdNqe3Pz6o8r2l0GvQKdS73VJyR9xdVz5HPNT06zbWhOP5uUdFp11aVW/BSjJ9UbeCdnF1VBfNlLhhtdgHrtB67VwDy9cmZ0qCnHlYZFv9Vna10oyUl5eXzPVcN4fTpFATLMPzvzP0H5R8hJVOhCHKXJzd3fVbmWZcLyRrCorEoiqW6lRjMzVOKeUuSNKpOSw3wbawTMzAsNNp4BaaeiAWFNMA7K64B0IsA3KsAzAgGYgEwCYAgEwBAEAmAIAgCAIBgYBBMAxzAMXbEA8r2w4MmtrCuSChJQj8pmE6cZrDM4TcHlHH2HraittJZgtUxNTfqQ9Pr1E5u+tvAq7uql9/L5k5VfEhny4NGt7REvcio9eMqpwCVYcicZ6ZnRadb1fATlJPPT2OYvtaoUqkqe1prjt1PPjTs3jtLWPnmcFiT5YHlLjYksNHITuqlSpmMnn1f7nbXWWwrVvnkVG7r7kHAmCqU9r7Eh6ZfKrF7dzfnyvmX+i0gwuQAcDO3oJAljLwdxRU1Tip4zjt0+RZJo1ZSrKGVhghgGBHoR5zw3JtPKKLj1JoYAfAwyny9RB4+SlJLQDoo02YBZafSwCy0+nxALGqmAdddcA3qsA2KsA2AQDICASIBlAAgEwBAJgCAIAgCAIAgGomAYM0AnoIBz3NAPE9pe11VDGtFNtinDgHaq+ozjmZYW+nVKsdzeEW1ppFWvHfJ4i+nqea1naasPVeGdNocMnNTlgMHI5EDB+801NLc57asd0Vz6ZK+8sL7ZKnaSSn55XTuvR9DgHaYWWZU4BPIFc59zN7jOksQj8K8jk6mhQ3OFxVzVfVrnn37nJ2k7VXVoq0hULDDN1I9hN9rJVng1Uv6ehSe6tLJTajtXq7axWG7oYw5r5Fvr5fST7bS6anvlyXbrbY7Y8JHd2d7VarSbR3veVgg92+W5eYDEZGZKuNLjXf5MPzMqdeMI5csnsF/Edmf8ApVIEwPDaW3Zx4vEORH0kRaAoR/uS581/8JFGvCpwup6Di+rbUaPSXWV909hZwuSfCQcHn6jBnPV4QhUcYPKRuKzT05moFpp9PALGnTwDuqpgHVXXAN6rANgWAZgQDIQCYBMAmAIBIgEwBAEAQBAEAQBAOdmgHNdbjnAN2vtZK7HRDYyozKoIBcgZCg/OZRSbSfQygk5JSeEfJeIdrtZZdv3Gnu3OKgpUKR5ODzY8/OdPQ0+2dLjnPfv8vI7W20mzlRxH4s9+/wAvIp+J6l9Q5vapNx+Lu12bj6nrk/ObaVtGjHbDn3ZU3txa2tOpZW1woVsf85dPn0Tx+hzik2LlkKk+TYM9UHNfEsHyupJ0arSnnHdPr8+5XstQYrkgr18JwJDqqlnZN9SbThdbVWis/UqdZVvsZlyQeXiPp6SfaW7pxSS4OmpaVXq0VObxN/z9TD/TlSA2ASN2MqQQemMSbat1G8vGOxW3dHwXtaefoSG98euOQ+skK7oKp4W74iL4c9u7HB6DsrwdtWXFJXfWpayy0FlQeQGPU8se8rNRu42yy3uZZ2ijsylhnp+F6a9M984bOAoUuwGPPnOcvryFxt2xxgknodGkrgXOmrgHfVXAOlEgG5VgGwCAZAQDICAZAQCRAJgCATAEAmAIAgCAIAgCAIBw2vAK3V28iPWAcVetbV6WzSi3ubypRXOf45/KbKNRU5qTWcG63qqlVjNrOOxQVfh0wWx9RdvtI/pd1uVUPqcnxSwq6rUlNOHCXYsrvWq9V/2nswjy91VtTOlqqvd+h+WenlLq2uHWp72sI+Z31DZWcXPdJ9fd+pw0cXpcZyR7qZkrmnnGeTKrpV1SfMTg4nq+8O1fgB5n9Rk2hSc3vfQ63+mtInS/1FXhvhI4iAJO2pHYYPW9h+yWm4mtpsezdUyghGUDBGR5TnNXvatGqlTaw0U+oz528Nfqe+1HZ7hunp7pkUrjG0DmfrOYcm3nuVhT2XIid1RWtNQ/KoA3f3esNtvLPEjjY8x7zw9LnQp0gF1p1gHdWsA3qIBtAgGQEAyAgGUAmATAEAmAIBMAQBAEAQBAEAQBAKq9oBUa5+sA81Y2HOOXPMAtdF2hurGCd6/OAcXEdLodXaLrUsV+W7aeTY6ZmyNapGOxPg0yoU5S3uPJ26/TcPu070jwFkKqxUHaccj84pVHTnGa6p5JEJuElJdjw/F+ytVVW6i63UXbhkbURceeB9vOX9trk5Vl43EfQsqWoSc/j6G/slw5KjY+q0tVhO3uxYA5X15dB5SNqmoxrTXgtrzNV3dKo1sPVNxZgNtapSvpUip/gSmbb6kB8nBZYSckkn5854DUzQDLTJub2gHotFV0gFtQkA7EWAblEAzAgGQEAkCATAJgEwBAJgCATAEAQBAEAQBAEAQCpvEAqdYnWAeb19ZVs+RgHOGgGQaATugEZgDMAgtAMS0AmusucCAXeg0WMQC609OIB31JAOhFgGwCAZAQDKASBAEAmAIBMAQBAJgCAIAgCAIAgEwBAKy1YBw6iqAVGs0mcwClv0TL05iAcxyOsAboA3QBugErWzdAYB26fhpPxftALjS6ADygFpRp8QDsrrgG9UgG0CAZAQDLEAkQBAJgCATAEAQCYAgCAIAgCABAEAQBAOR1gHPZXAOW3TwDjt0efKAcdvDwfKAc7cKX0gGI4SvpAN1fCwPIfaAdlXDwPL9oB2VaQDygHVXRAOhK4BtVYBmFgGWIBIEAkQCYAgEwBAEAQCYAgCAIAgCAIAgCAIAgGkiAa2WAa2rgGs1QDW1EAx/00ADTwDNdPAM1pgGxa4BsCwDMLAJAgGWIBOIAgEwBAJgCAIBMAQBAEAQBAEAQBAEAQBAEA1mARAMTAMSIBBEAjEAYgEgQCQIBkIBIgEwCYBMAmAIAEAmAIAEAmAIAgCAIAgCAIAgCAIAgCAIB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8" descr="data:image/jpeg;base64,/9j/4AAQSkZJRgABAQAAAQABAAD/2wCEAAkGBxAPDw8PEBAQEBAPDw8PDxUPDw8PFhAUFRUWFhQWFBQYHCggGBolHBQUITEhJikrLi4uFx8zODMsNygtLisBCgoKDg0OGxAQGzgkHyQvLDQ3OC0sLzAwLC0sNC8vLDQvLTQtLCwsLCwsLCwsLCwsLCwsLCwsLCwsLCwsLCwsLP/AABEIALsBDgMBEQACEQEDEQH/xAAcAAEAAgMBAQEAAAAAAAAAAAAAAQUCAwQGBwj/xAA4EAACAgECAwYEBQMDBQEAAAABAgADEQQSBSExBhMiQVFxMmGBkQdCUqHBI3KxFBXRQ1NiwtIW/8QAGwEBAAIDAQEAAAAAAAAAAAAAAAQFAgMGAQf/xAA1EQACAQMDAgQEBQMEAwAAAAAAAQIDBBEFEiExQRNRYXEigaGxFDKRwfAGI+EkM0LxFTTR/9oADAMBAAIRAxEAPwD7ZAEAQBAEAQBAEAQBAEAQBAEAQBAEAQBAEAQBAEAQBAEAQBAEAQBAEAQBAEAQBAEAQBAEAQBAEAQBAEAQBAEAQBAEAQAxAGTyA655QFz0Ma7VYZVgwPQqQw+4niaZ7KLi8SWDKenggCAIAgCAIAgCAIAgCAIAgCAIAgCAIAgCAIAgCAIAgCAIAgCAIAgHy78cuJW11aWhGKpcbnswcbtmwKD8vETIty+Ei90SCzOp3WMfUp9fwXX8Gr1zUapDpwtQ5WYtyxUqxQfCeoznmJrdJ008PgmwvoXsqaqRzJN9Vx6m+7t1r9LoOFurrZZqRqDYbVDbttgVB7YMydSajHDNMLS2qVaznHhYxh4xxyW2r/FypNQa107WVIdrPv2knoSq46cjjJnsrlp8Lg10dDjOHxVMSfbHHzZe0fiVwxm298y8lIZq2xzAOMj0ziZ/ioZ5Iq0S6cd0cP58nouG8W0+qDNRdXaFxu2MDtznGR5dD9pujOMlmLIFe1rUGo1YtNnaDnpMjQ1gQBAEAQBAEAQBAEAQBAEAQBAEAQBAEAQBAEAQBAEAQCMwCMwDxn4icBbiNKVoFV6n3ozAnqMMpx5Hl9hNVWnvWCbY3jtam7GUz53d2O1oTUvezWWNWBXtsZt5XGN+eZwq4AmlW7w8vktHrEHUgoxxFPnp38ipNervOh0b0msaUsqF1dPCzh2LMeXLGOU1xjOTSa6EqtWtaUJ1ISzu9Ss4pattt9u1ac27hUu47SSd20nPQ+R9ZqfVk+nHEYx/NHHXv/PY9D20o066Hhl1dFdF19Ja7ul2Btqrg7egznP1m6qlhPBX2FSTq1Y7m0un1OrtJoDw46fQaO+4DXCiy8swBLHwIuVA8I3McfP5ROG3EF3PLS4dZSuKiy4cL+cnRw3imr4Lr7tG93ep3bgZ3FcmsvW4U9CCB+88gnSm1kzuJU762jUcecr368rPc7OzP4nakLqDqilvdadrKgVCl7N6qASPLxftPadaazl5Nd5plvKUFSjty8PnPBe8M/Fap6Huv07oEsqq/psH3M4duhxgAIfuJsjc/DmS/QjVdFXjKnSqdm/iWPtk9Bwnt5w7VMqJcVsYgKtiMhJPQZ5j95nC4hJ4Ilxo91Ri5tJpd00/8/Qv9Nrareddldg/8HV/8GbVJPoyvqUalP8APFr3WDfMjWIAgCAIAgCAIAgCAIAgCAIAgCAIAMAQCMwCCYBgzwCKW3Z+RxAMmQQDU+mU+UA4tRwtG8hAPPa7sLpLW3NShbOcjKk+5B5zBwi3lo3wuq0I7YzaRW9puxH+s7nNjIKQQoChsg4z1/tmNSkp4ybrS+lbKSSzkqu3XZ7U6hqLqVzZQNvxBSQDlSPmDmYVqTlyiTpt9ChuhVXws8zfw/WWvqtZrlfvFpYLlRl327F+DkABzmrw54cpE78Zb7qdGh+XP6fqeUShiVAHN87eeOWSP/UzTt5wWjqpRlLybRYbwNBjzbWZ+iVD/wC57/w+Zgv/AGX6RRf9ntBZWwut0YVKNLfeLlL4ylTFCxDFSSdvkJshFrloh3NWnJKEJt5klh+/tk81pbdiNYLnS1GTu1VfiH5jv3eEj25+okfbHHqXHjVt23rF+b/Y/QP4f6m+3hums1OTYQ2C2dzJuOwn6fxLGju2LccbqXhfiZeEsLjp0z3+p6LM2kAmATAEAQBAEAQBAEAQBAEAQBmAIBEAZgGBMA1PZAOO/UYgFboONBNQ9bnCPtwfRsecA9MpBGRzgEwCCIBiVgGJrgGp9MD5QDlu4YjeQgFRruylFpy1SE4IyVGcH0PWeNJ9TONSUfys8zxP8OKXULXvqClmG1twycZJ3Z9BNUqEWsE2jqlxTk5Zy35lDZ+H+qpFvdXBg9bIFO5M7uRzjkeWZr/D4zhk16wqjjvj0eeCh13ZTU00ITQ7Wi1y/dg2eDau3OPQq33mudGSh6ky31SlOu8vEWl18+59t7L8QezQ0W3BkYUgWb1Knco2k4PrjP1kum24LJz97CELicYPKzxjyfJa025A9hMyMbw0A2QBAEAQBAEAQBAEAQBAMLmIVioywVio9TjkJ5LKTwerDayeX4fxYNWHLsbSfMnm2emP2xONhd11Uzl78/L29i5q2/OEvhPUq4PQg+xE7GM4y6MpmmiZkeGJgHLrdSKq2sboo549c4A+5mqtWjSpuo+iM6dN1JKK7nINQWClgBuHLac/PEr7PUvHmoyjjPT5G6rQUc4fQrtfbgGWpGPKaq3Lt9IBZ8K7Q204XO9PQ+XsYB6rQdoqLcDdsb0blALVLFPMEH2gGUAQBAIxAIKwDE1iAYNpx6CAceruopGXYA+g5kwDzXFeNm8itRtr3DI825+cAudJqcwCyrsgHbAEAQBAEAQBAEAQDhTiaMTtDFQcFhjH055MrJarRU3Hl479iQ7aSXJ2K2Rkcweksk01lEdrHDKnjXFO721ow7xjzxgkD0A9TK3U7irSprwerf6GVrWtZV/BnNbn0WfueYdkFr2MhNoY7t3Igj1HrOWrTrOf93qdHCCcEoPj0PSdntSbUVyMZ345Y5DpLfR3Lxce/wCxVXsFFtL0LkzpSvODi+rFVR67nyiYODkg8/pIV/dq2pOT6vhe5ItqLqzx2RQafh4FZ7xm2EAEZOX9/U5nH03U5ab5+vy7ltUqrdiK5+x1aNagxwXBVT4bDjZ68j0lxpMacK8lNYkl37eZCvJT8Pc8Y80a9WodcqQwPQggg/WdJGSksorIyjJbovK9DynE6SrbvI9flPTI5A8AzFkA69Pr7E+B2X2MAs9P2m1C/mDe4gHdV2uf81YPsYB0r2uHnWfuIBn/APrU/wC233EAwbtaPKo/UiAc9vaq0/Cqj7mAV+p45e/VyP7eUArbLSeZJPvzgGFbZZfeAem4eTygF1SeUAtYAgCAIAgCAIAgGrU2qiM7clVST7fKYVJxhFyl0RlGLk0l1Z894NxqzvE0hXunsLbO8IC4HTxdM9OU5CFtKrNqlJYb7+pe1lFLdNcpdiy03aNncadwaK036e3me8UgFc7h8Jzg8vWdRT/tpU+yWD57c61P8b4dRbYNvPz9SjKtTawFned3YSlnLLAHKk+p9faYySzwc1cyjRunKhLOHwztt1q6jVgAKjXBSwLfpUBmEqdUt6ck62cPg7rRNfu7qtGlGn/bSeX5Pr19+iPVcHuUWGpMbErwvzwRmYaNUj40oen78l9dQl4anLq2XE6UrzxvabiIXWKjHCpWmM+rEk/sBOZ1vdKqorsi60+C8Fvuzm46w1NdapY1RrdLFZXKjI+Q+Ln9pXUruMF+XMu3PT/JquLKtODjCW3PpyUOisuF76V1e9rMsWrFhOD1JLAfU5Ikh0J18VaXLaKS1So79Ou/ijLv7/zOT2PBdFs04U7urYDrtwM+n8mdDpymrdKaafqZU7WFqvChLcl7GnXaDcDyk42HmdbwtkOV5j09PaAV+4jkeR+cAzWyAZrZANgeAZh4BkHgDfABeAYl4BjuJ5DmYBZ8O0JzuPX/ABAPR6SjEAs6k5QCygCAIAgCARAEAQDy3bLjQ09mkrIzW7s9p/SByTPyyT9pT6vLNNU116++CfY08uUvkcXEeA16pLrFsVbSv9HJ8O0rzXHqT5jn0lZY0qNSnLdLa08/IkzuKlNpbcrDyefbSX1It2oFpLLWru6jIx4VNhHuF3H0EuadaNTiLzg+bazb3txN1qlHalnp5fqTNhzRimlWy2okHchO3Gc8+v06SBqKXgN5w/XudV/SV3Wo3myMXKEuuO3k/l+56jRf0NQASSMVuuf0uAD9jmV0ErS7pyj+VpfpLr9T6RUfjUX58/Q9VunXFGeR7QWql1t5VXFPdMA3MErg4+85XUK2L9SjzjBZOo6NjKXfEjg4Hqxq7LbXSquioZCIiqM9ck9Tiabq4dV9El6EHTrivNSqzfHRfdnVou29G4Viq3ugAFcAZJPXwemenOW9te0qEI0scL7kCrqMJVG30PWciAfXnzlznJLNNlOYBx3aIHygFVq+DK3VcwCn1HZ8j4SR+8A4rOE2r5A/tANR0to6ofpzgDu3/S32MAkK36W+xgGYqc/lP2gG1NFYfy494B1U8HY9T9oBa6ThIXygFrRpMQDvqpgHQqQDqgCAIBEAQBAEAjMA8N2wp76+1cfDUij3ILfzOX1eti5XokXunxxR92c/4e13WpdXc7L3BUV4AyVOepPpibLewo3LclJr0RpuqsqeMrOT2h0FZR62BdbFKPvO7IPl8pd0LSlQzsXUq603VW2XQ8dd2Zvrqvbep7kOauRc2qvMZAPI49+c98Hqzj5/0805zzws4S7mvQasNTUQi7VtO2xQBvyrZBPmRgSn1hP8Os9mX39HSqOnUpyhhJdemf8Ao7ON34/0jDGWrdD9MEfzIl6oztaMs84OstP92pHtkz1HaTopSwrsAHdgnc3/AJEdJhW1SrWW1Pal68v+ehWwdOlOSqcNPy7FNrzfqhtK7K85Fa7ct/eTyxK+FSO5JPnzfCNFzdKqtiXHr3MNNwO19yLvqDeGwP4Vx7j4vp95ZUdPuZ1NsljHf+dSJPx9rhCeE+3Ys9J2XNNtdlV4wpUnfWMgjrtx5EestlpeycZQn0+pGVjtknGXQ9ctktiwMwYA2wDE1CAa20wPlANL6IHygGpuHL6QDWeGL6QCP9rX0gGa8NHpANi6AekA3ppB6QDctAgGxa4BsCwDMLANkAQCIAgEQBmARmAQTAKHiunBvOf+pV+65H/E5fWqeK8Zea+xaWlRql7P7mnsyNjMvTwf4OP5mWhT/uzXp9n/AJNmpcxT9S+Z50xTlNX2n0bb8XrhOZJyN3zX9X0kVXtB5+LoTJWFwsfD1POcR7T16qxa0VlSti29+QOQQOXlKTVLtV4KMFxksba2/DvM5LLXQq9S5uINbgbWODgN8pSRxTb3LqYyqSjNuJY6d8BVY7n2+EZAJ9cAyNJZeVwiOqUNzbXLOlUH/UOR5IDlR7nq3+J1Om6RQUVVk97+hW1IR38LB0f7h6ToPQ8N9OrJgFjRbAO2t4BuUwDYIBliANsAbIA7uANkAbIBOyATtgEhYBOIBOIAgEwBAIzAIzAOfXayuitrbG2ovXzJJ6ADzJmupUjTi5y6IzhCU5KMepQ/75qL8mita6x+ezxE+w6f5lBcaxN/7Uf1LKNjTp48V8+SHC9c9+4vc3hJACkJ0OOeJB/8hcTl8U8e3BsrUIU18MC50mp3hs8yrFSfXpznQ6defiIYf5l9fUra9LY15Mr+OXhH07eebB9MLn+PvIOupbIS75ZKsIuSnH0RxcKvAtJyADvHM488/wASv0WWLr3T/Zkm9g/Bx34Kbtj29GjsfTVVb71A3GwEIoIB5fq5H2nSV67hwlye6ZpKulvnPC8l1/wfO24wp+GsBmYkqAqKM+YxyEopUJSk3JnSRsnBYzwjvS4hdxJTI54b/jrIzhl4XJDqQh1ljC8yx4Hpw757woB4hs5lx58+gEl2trTuJONR/IgajUdOnlRznv5F/d3eNu0HnnJ5nPru65l5GzoRp+GorBz3iSznJq3+Q5Aek3whGC2xWEYNt9ToopJmQLLTUwCyorgHdUsA6UEA2rAMxAJAgE4gE4gDEAYgDEAnEAYgDEAQBAIgCAQYBiTAPE/inrK001KMxDvaSgAPPapySfL4h95A1BNwSXmibZPE235FQOIaheFUPQCxAqLgDcdn5+U5qnGLuHCf5clhUSXxLrg9XqOEU7t1Zar1FZAB+h6H5zo62l21VptY9iuhfVYrD59yFvr07LWXCq58GW8QY/5BkC4tZ2cvGo/l+3+H9D1Vo1/hk/i+/sVPG7mNwBOQieHnn4jzx9hMLqNbUdroQbx19G/Uyp31rp6/1FRRcnxnrwef4jp7NVU9AKojMGDjLEYOQNvLz+clw0iMKviKXbpgk0NXdNqe3Pz6o8r2l0GvQKdS73VJyR9xdVz5HPNT06zbWhOP5uUdFp11aVW/BSjJ9UbeCdnF1VBfNlLhhtdgHrtB67VwDy9cmZ0qCnHlYZFv9Vna10oyUl5eXzPVcN4fTpFATLMPzvzP0H5R8hJVOhCHKXJzd3fVbmWZcLyRrCorEoiqW6lRjMzVOKeUuSNKpOSw3wbawTMzAsNNp4BaaeiAWFNMA7K64B0IsA3KsAzAgGYgEwCYAgEwBAEAmAIAgCAIBgYBBMAxzAMXbEA8r2w4MmtrCuSChJQj8pmE6cZrDM4TcHlHH2HraittJZgtUxNTfqQ9Pr1E5u+tvAq7uql9/L5k5VfEhny4NGt7REvcio9eMqpwCVYcicZ6ZnRadb1fATlJPPT2OYvtaoUqkqe1prjt1PPjTs3jtLWPnmcFiT5YHlLjYksNHITuqlSpmMnn1f7nbXWWwrVvnkVG7r7kHAmCqU9r7Eh6ZfKrF7dzfnyvmX+i0gwuQAcDO3oJAljLwdxRU1Tip4zjt0+RZJo1ZSrKGVhghgGBHoR5zw3JtPKKLj1JoYAfAwyny9RB4+SlJLQDoo02YBZafSwCy0+nxALGqmAdddcA3qsA2KsA2AQDICASIBlAAgEwBAJgCAIAgCAIAgGomAYM0AnoIBz3NAPE9pe11VDGtFNtinDgHaq+ozjmZYW+nVKsdzeEW1ppFWvHfJ4i+nqea1naasPVeGdNocMnNTlgMHI5EDB+801NLc57asd0Vz6ZK+8sL7ZKnaSSn55XTuvR9DgHaYWWZU4BPIFc59zN7jOksQj8K8jk6mhQ3OFxVzVfVrnn37nJ2k7VXVoq0hULDDN1I9hN9rJVng1Uv6ehSe6tLJTajtXq7axWG7oYw5r5Fvr5fST7bS6anvlyXbrbY7Y8JHd2d7VarSbR3veVgg92+W5eYDEZGZKuNLjXf5MPzMqdeMI5csnsF/Edmf8ApVIEwPDaW3Zx4vEORH0kRaAoR/uS581/8JFGvCpwup6Di+rbUaPSXWV909hZwuSfCQcHn6jBnPV4QhUcYPKRuKzT05moFpp9PALGnTwDuqpgHVXXAN6rANgWAZgQDIQCYBMAmAIBIgEwBAEAQBAEAQBAOdmgHNdbjnAN2vtZK7HRDYyozKoIBcgZCg/OZRSbSfQygk5JSeEfJeIdrtZZdv3Gnu3OKgpUKR5ODzY8/OdPQ0+2dLjnPfv8vI7W20mzlRxH4s9+/wAvIp+J6l9Q5vapNx+Lu12bj6nrk/ObaVtGjHbDn3ZU3txa2tOpZW1woVsf85dPn0Tx+hzik2LlkKk+TYM9UHNfEsHyupJ0arSnnHdPr8+5XstQYrkgr18JwJDqqlnZN9SbThdbVWis/UqdZVvsZlyQeXiPp6SfaW7pxSS4OmpaVXq0VObxN/z9TD/TlSA2ASN2MqQQemMSbat1G8vGOxW3dHwXtaefoSG98euOQ+skK7oKp4W74iL4c9u7HB6DsrwdtWXFJXfWpayy0FlQeQGPU8se8rNRu42yy3uZZ2ijsylhnp+F6a9M984bOAoUuwGPPnOcvryFxt2xxgknodGkrgXOmrgHfVXAOlEgG5VgGwCAZAQDICAZAQCRAJgCATAEAmAIAgCAIAgCAIBw2vAK3V28iPWAcVetbV6WzSi3ubypRXOf45/KbKNRU5qTWcG63qqlVjNrOOxQVfh0wWx9RdvtI/pd1uVUPqcnxSwq6rUlNOHCXYsrvWq9V/2nswjy91VtTOlqqvd+h+WenlLq2uHWp72sI+Z31DZWcXPdJ9fd+pw0cXpcZyR7qZkrmnnGeTKrpV1SfMTg4nq+8O1fgB5n9Rk2hSc3vfQ63+mtInS/1FXhvhI4iAJO2pHYYPW9h+yWm4mtpsezdUyghGUDBGR5TnNXvatGqlTaw0U+oz528Nfqe+1HZ7hunp7pkUrjG0DmfrOYcm3nuVhT2XIid1RWtNQ/KoA3f3esNtvLPEjjY8x7zw9LnQp0gF1p1gHdWsA3qIBtAgGQEAyAgGUAmATAEAmAIBMAQBAEAQBAEAQBAKq9oBUa5+sA81Y2HOOXPMAtdF2hurGCd6/OAcXEdLodXaLrUsV+W7aeTY6ZmyNapGOxPg0yoU5S3uPJ26/TcPu070jwFkKqxUHaccj84pVHTnGa6p5JEJuElJdjw/F+ytVVW6i63UXbhkbURceeB9vOX9trk5Vl43EfQsqWoSc/j6G/slw5KjY+q0tVhO3uxYA5X15dB5SNqmoxrTXgtrzNV3dKo1sPVNxZgNtapSvpUip/gSmbb6kB8nBZYSckkn5854DUzQDLTJub2gHotFV0gFtQkA7EWAblEAzAgGQEAkCATAJgEwBAJgCATAEAQBAEAQBAEAQCpvEAqdYnWAeb19ZVs+RgHOGgGQaATugEZgDMAgtAMS0AmusucCAXeg0WMQC609OIB31JAOhFgGwCAZAQDKASBAEAmAIBMAQBAJgCAIAgCAIAgEwBAKy1YBw6iqAVGs0mcwClv0TL05iAcxyOsAboA3QBugErWzdAYB26fhpPxftALjS6ADygFpRp8QDsrrgG9UgG0CAZAQDLEAkQBAJgCATAEAQCYAgCAIAgCABAEAQBAOR1gHPZXAOW3TwDjt0efKAcdvDwfKAc7cKX0gGI4SvpAN1fCwPIfaAdlXDwPL9oB2VaQDygHVXRAOhK4BtVYBmFgGWIBIEAkQCYAgEwBAEAQCYAgCAIAgCAIAgCAIAgGkiAa2WAa2rgGs1QDW1EAx/00ADTwDNdPAM1pgGxa4BsCwDMLAJAgGWIBOIAgEwBAJgCAIBMAQBAEAQBAEAQBAEAQBAEA1mARAMTAMSIBBEAjEAYgEgQCQIBkIBIgEwCYBMAmAIAEAmAIAEAmAIAgCAIAgCAIAgCAIAgCAIB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0" descr="data:image/jpeg;base64,/9j/4AAQSkZJRgABAQAAAQABAAD/2wCEAAkGBxAPDw8PEBAQEBAPDw8PDxUPDw8PFhAUFRUWFhQWFBQYHCggGBolHBQUITEhJikrLi4uFx8zODMsNygtLisBCgoKDg0OGxAQGzgkHyQvLDQ3OC0sLzAwLC0sNC8vLDQvLTQtLCwsLCwsLCwsLCwsLCwsLCwsLCwsLCwsLCwsLP/AABEIALsBDgMBEQACEQEDEQH/xAAcAAEAAgMBAQEAAAAAAAAAAAAAAQUCAwQGBwj/xAA4EAACAgECAwYEBQMDBQEAAAABAgADEQQSBSExBhMiQVFxMmGBkQdCUqHBI3KxFBXRQ1NiwtIW/8QAGwEBAAIDAQEAAAAAAAAAAAAAAAQFAgMGAQf/xAA1EQACAQMDAgQEBQMEAwAAAAAAAQIDBBEFEiExQRNRYXEigaGxFDKRwfAGI+EkM0LxFTTR/9oADAMBAAIRAxEAPwD7ZAEAQBAEAQBAEAQBAEAQBAEAQBAEAQBAEAQBAEAQBAEAQBAEAQBAEAQBAEAQBAEAQBAEAQBAEAQBAEAQBAEAQBAEAQAxAGTyA655QFz0Ma7VYZVgwPQqQw+4niaZ7KLi8SWDKenggCAIAgCAIAgCAIAgCAIAgCAIAgCAIAgCAIAgCAIAgCAIAgCAIAgHy78cuJW11aWhGKpcbnswcbtmwKD8vETIty+Ei90SCzOp3WMfUp9fwXX8Gr1zUapDpwtQ5WYtyxUqxQfCeoznmJrdJ008PgmwvoXsqaqRzJN9Vx6m+7t1r9LoOFurrZZqRqDYbVDbttgVB7YMydSajHDNMLS2qVaznHhYxh4xxyW2r/FypNQa107WVIdrPv2knoSq46cjjJnsrlp8Lg10dDjOHxVMSfbHHzZe0fiVwxm298y8lIZq2xzAOMj0ziZ/ioZ5Iq0S6cd0cP58nouG8W0+qDNRdXaFxu2MDtznGR5dD9pujOMlmLIFe1rUGo1YtNnaDnpMjQ1gQBAEAQBAEAQBAEAQBAEAQBAEAQBAEAQBAEAQBAEAQCMwCMwDxn4icBbiNKVoFV6n3ozAnqMMpx5Hl9hNVWnvWCbY3jtam7GUz53d2O1oTUvezWWNWBXtsZt5XGN+eZwq4AmlW7w8vktHrEHUgoxxFPnp38ipNervOh0b0msaUsqF1dPCzh2LMeXLGOU1xjOTSa6EqtWtaUJ1ISzu9Ss4pattt9u1ac27hUu47SSd20nPQ+R9ZqfVk+nHEYx/NHHXv/PY9D20o066Hhl1dFdF19Ja7ul2Btqrg7egznP1m6qlhPBX2FSTq1Y7m0un1OrtJoDw46fQaO+4DXCiy8swBLHwIuVA8I3McfP5ROG3EF3PLS4dZSuKiy4cL+cnRw3imr4Lr7tG93ep3bgZ3FcmsvW4U9CCB+88gnSm1kzuJU762jUcecr368rPc7OzP4nakLqDqilvdadrKgVCl7N6qASPLxftPadaazl5Nd5plvKUFSjty8PnPBe8M/Fap6Huv07oEsqq/psH3M4duhxgAIfuJsjc/DmS/QjVdFXjKnSqdm/iWPtk9Bwnt5w7VMqJcVsYgKtiMhJPQZ5j95nC4hJ4Ilxo91Ri5tJpd00/8/Qv9Nrareddldg/8HV/8GbVJPoyvqUalP8APFr3WDfMjWIAgCAIAgCAIAgCAIAgCAIAgCAIAMAQCMwCCYBgzwCKW3Z+RxAMmQQDU+mU+UA4tRwtG8hAPPa7sLpLW3NShbOcjKk+5B5zBwi3lo3wuq0I7YzaRW9puxH+s7nNjIKQQoChsg4z1/tmNSkp4ybrS+lbKSSzkqu3XZ7U6hqLqVzZQNvxBSQDlSPmDmYVqTlyiTpt9ChuhVXws8zfw/WWvqtZrlfvFpYLlRl327F+DkABzmrw54cpE78Zb7qdGh+XP6fqeUShiVAHN87eeOWSP/UzTt5wWjqpRlLybRYbwNBjzbWZ+iVD/wC57/w+Zgv/AGX6RRf9ntBZWwut0YVKNLfeLlL4ylTFCxDFSSdvkJshFrloh3NWnJKEJt5klh+/tk81pbdiNYLnS1GTu1VfiH5jv3eEj25+okfbHHqXHjVt23rF+b/Y/QP4f6m+3hums1OTYQ2C2dzJuOwn6fxLGju2LccbqXhfiZeEsLjp0z3+p6LM2kAmATAEAQBAEAQBAEAQBAEAQBmAIBEAZgGBMA1PZAOO/UYgFboONBNQ9bnCPtwfRsecA9MpBGRzgEwCCIBiVgGJrgGp9MD5QDlu4YjeQgFRruylFpy1SE4IyVGcH0PWeNJ9TONSUfys8zxP8OKXULXvqClmG1twycZJ3Z9BNUqEWsE2jqlxTk5Zy35lDZ+H+qpFvdXBg9bIFO5M7uRzjkeWZr/D4zhk16wqjjvj0eeCh13ZTU00ITQ7Wi1y/dg2eDau3OPQq33mudGSh6ky31SlOu8vEWl18+59t7L8QezQ0W3BkYUgWb1Knco2k4PrjP1kum24LJz97CELicYPKzxjyfJa025A9hMyMbw0A2QBAEAQBAEAQBAEAQBAMLmIVioywVio9TjkJ5LKTwerDayeX4fxYNWHLsbSfMnm2emP2xONhd11Uzl78/L29i5q2/OEvhPUq4PQg+xE7GM4y6MpmmiZkeGJgHLrdSKq2sboo549c4A+5mqtWjSpuo+iM6dN1JKK7nINQWClgBuHLac/PEr7PUvHmoyjjPT5G6rQUc4fQrtfbgGWpGPKaq3Lt9IBZ8K7Q204XO9PQ+XsYB6rQdoqLcDdsb0blALVLFPMEH2gGUAQBAIxAIKwDE1iAYNpx6CAceruopGXYA+g5kwDzXFeNm8itRtr3DI825+cAudJqcwCyrsgHbAEAQBAEAQBAEAQDhTiaMTtDFQcFhjH055MrJarRU3Hl479iQ7aSXJ2K2Rkcweksk01lEdrHDKnjXFO721ow7xjzxgkD0A9TK3U7irSprwerf6GVrWtZV/BnNbn0WfueYdkFr2MhNoY7t3Igj1HrOWrTrOf93qdHCCcEoPj0PSdntSbUVyMZ345Y5DpLfR3Lxce/wCxVXsFFtL0LkzpSvODi+rFVR67nyiYODkg8/pIV/dq2pOT6vhe5ItqLqzx2RQafh4FZ7xm2EAEZOX9/U5nH03U5ab5+vy7ltUqrdiK5+x1aNagxwXBVT4bDjZ68j0lxpMacK8lNYkl37eZCvJT8Pc8Y80a9WodcqQwPQggg/WdJGSksorIyjJbovK9DynE6SrbvI9flPTI5A8AzFkA69Pr7E+B2X2MAs9P2m1C/mDe4gHdV2uf81YPsYB0r2uHnWfuIBn/APrU/wC233EAwbtaPKo/UiAc9vaq0/Cqj7mAV+p45e/VyP7eUArbLSeZJPvzgGFbZZfeAem4eTygF1SeUAtYAgCAIAgCAIAgGrU2qiM7clVST7fKYVJxhFyl0RlGLk0l1Z894NxqzvE0hXunsLbO8IC4HTxdM9OU5CFtKrNqlJYb7+pe1lFLdNcpdiy03aNncadwaK036e3me8UgFc7h8Jzg8vWdRT/tpU+yWD57c61P8b4dRbYNvPz9SjKtTawFned3YSlnLLAHKk+p9faYySzwc1cyjRunKhLOHwztt1q6jVgAKjXBSwLfpUBmEqdUt6ck62cPg7rRNfu7qtGlGn/bSeX5Pr19+iPVcHuUWGpMbErwvzwRmYaNUj40oen78l9dQl4anLq2XE6UrzxvabiIXWKjHCpWmM+rEk/sBOZ1vdKqorsi60+C8Fvuzm46w1NdapY1RrdLFZXKjI+Q+Ln9pXUruMF+XMu3PT/JquLKtODjCW3PpyUOisuF76V1e9rMsWrFhOD1JLAfU5Ikh0J18VaXLaKS1So79Ou/ijLv7/zOT2PBdFs04U7urYDrtwM+n8mdDpymrdKaafqZU7WFqvChLcl7GnXaDcDyk42HmdbwtkOV5j09PaAV+4jkeR+cAzWyAZrZANgeAZh4BkHgDfABeAYl4BjuJ5DmYBZ8O0JzuPX/ABAPR6SjEAs6k5QCygCAIAgCARAEAQDy3bLjQ09mkrIzW7s9p/SByTPyyT9pT6vLNNU116++CfY08uUvkcXEeA16pLrFsVbSv9HJ8O0rzXHqT5jn0lZY0qNSnLdLa08/IkzuKlNpbcrDyefbSX1It2oFpLLWru6jIx4VNhHuF3H0EuadaNTiLzg+bazb3txN1qlHalnp5fqTNhzRimlWy2okHchO3Gc8+v06SBqKXgN5w/XudV/SV3Wo3myMXKEuuO3k/l+56jRf0NQASSMVuuf0uAD9jmV0ErS7pyj+VpfpLr9T6RUfjUX58/Q9VunXFGeR7QWql1t5VXFPdMA3MErg4+85XUK2L9SjzjBZOo6NjKXfEjg4Hqxq7LbXSquioZCIiqM9ck9Tiabq4dV9El6EHTrivNSqzfHRfdnVou29G4Viq3ugAFcAZJPXwemenOW9te0qEI0scL7kCrqMJVG30PWciAfXnzlznJLNNlOYBx3aIHygFVq+DK3VcwCn1HZ8j4SR+8A4rOE2r5A/tANR0to6ofpzgDu3/S32MAkK36W+xgGYqc/lP2gG1NFYfy494B1U8HY9T9oBa6ThIXygFrRpMQDvqpgHQqQDqgCAIBEAQBAEAjMA8N2wp76+1cfDUij3ILfzOX1eti5XokXunxxR92c/4e13WpdXc7L3BUV4AyVOepPpibLewo3LclJr0RpuqsqeMrOT2h0FZR62BdbFKPvO7IPl8pd0LSlQzsXUq603VW2XQ8dd2Zvrqvbep7kOauRc2qvMZAPI49+c98Hqzj5/0805zzws4S7mvQasNTUQi7VtO2xQBvyrZBPmRgSn1hP8Os9mX39HSqOnUpyhhJdemf8Ao7ON34/0jDGWrdD9MEfzIl6oztaMs84OstP92pHtkz1HaTopSwrsAHdgnc3/AJEdJhW1SrWW1Pal68v+ehWwdOlOSqcNPy7FNrzfqhtK7K85Fa7ct/eTyxK+FSO5JPnzfCNFzdKqtiXHr3MNNwO19yLvqDeGwP4Vx7j4vp95ZUdPuZ1NsljHf+dSJPx9rhCeE+3Ys9J2XNNtdlV4wpUnfWMgjrtx5EestlpeycZQn0+pGVjtknGXQ9ctktiwMwYA2wDE1CAa20wPlANL6IHygGpuHL6QDWeGL6QCP9rX0gGa8NHpANi6AekA3ppB6QDctAgGxa4BsCwDMLANkAQCIAgEQBmARmAQTAKHiunBvOf+pV+65H/E5fWqeK8Zea+xaWlRql7P7mnsyNjMvTwf4OP5mWhT/uzXp9n/AJNmpcxT9S+Z50xTlNX2n0bb8XrhOZJyN3zX9X0kVXtB5+LoTJWFwsfD1POcR7T16qxa0VlSti29+QOQQOXlKTVLtV4KMFxksba2/DvM5LLXQq9S5uINbgbWODgN8pSRxTb3LqYyqSjNuJY6d8BVY7n2+EZAJ9cAyNJZeVwiOqUNzbXLOlUH/UOR5IDlR7nq3+J1Om6RQUVVk97+hW1IR38LB0f7h6ToPQ8N9OrJgFjRbAO2t4BuUwDYIBliANsAbIA7uANkAbIBOyATtgEhYBOIBOIAgEwBAIzAIzAOfXayuitrbG2ovXzJJ6ADzJmupUjTi5y6IzhCU5KMepQ/75qL8mita6x+ezxE+w6f5lBcaxN/7Uf1LKNjTp48V8+SHC9c9+4vc3hJACkJ0OOeJB/8hcTl8U8e3BsrUIU18MC50mp3hs8yrFSfXpznQ6defiIYf5l9fUra9LY15Mr+OXhH07eebB9MLn+PvIOupbIS75ZKsIuSnH0RxcKvAtJyADvHM488/wASv0WWLr3T/Zkm9g/Bx34Kbtj29GjsfTVVb71A3GwEIoIB5fq5H2nSV67hwlye6ZpKulvnPC8l1/wfO24wp+GsBmYkqAqKM+YxyEopUJSk3JnSRsnBYzwjvS4hdxJTI54b/jrIzhl4XJDqQh1ljC8yx4Hpw757woB4hs5lx58+gEl2trTuJONR/IgajUdOnlRznv5F/d3eNu0HnnJ5nPru65l5GzoRp+GorBz3iSznJq3+Q5Aek3whGC2xWEYNt9ToopJmQLLTUwCyorgHdUsA6UEA2rAMxAJAgE4gE4gDEAYgDEAnEAYgDEAQBAIgCAQYBiTAPE/inrK001KMxDvaSgAPPapySfL4h95A1BNwSXmibZPE235FQOIaheFUPQCxAqLgDcdn5+U5qnGLuHCf5clhUSXxLrg9XqOEU7t1Zar1FZAB+h6H5zo62l21VptY9iuhfVYrD59yFvr07LWXCq58GW8QY/5BkC4tZ2cvGo/l+3+H9D1Vo1/hk/i+/sVPG7mNwBOQieHnn4jzx9hMLqNbUdroQbx19G/Uyp31rp6/1FRRcnxnrwef4jp7NVU9AKojMGDjLEYOQNvLz+clw0iMKviKXbpgk0NXdNqe3Pz6o8r2l0GvQKdS73VJyR9xdVz5HPNT06zbWhOP5uUdFp11aVW/BSjJ9UbeCdnF1VBfNlLhhtdgHrtB67VwDy9cmZ0qCnHlYZFv9Vna10oyUl5eXzPVcN4fTpFATLMPzvzP0H5R8hJVOhCHKXJzd3fVbmWZcLyRrCorEoiqW6lRjMzVOKeUuSNKpOSw3wbawTMzAsNNp4BaaeiAWFNMA7K64B0IsA3KsAzAgGYgEwCYAgEwBAEAmAIAgCAIBgYBBMAxzAMXbEA8r2w4MmtrCuSChJQj8pmE6cZrDM4TcHlHH2HraittJZgtUxNTfqQ9Pr1E5u+tvAq7uql9/L5k5VfEhny4NGt7REvcio9eMqpwCVYcicZ6ZnRadb1fATlJPPT2OYvtaoUqkqe1prjt1PPjTs3jtLWPnmcFiT5YHlLjYksNHITuqlSpmMnn1f7nbXWWwrVvnkVG7r7kHAmCqU9r7Eh6ZfKrF7dzfnyvmX+i0gwuQAcDO3oJAljLwdxRU1Tip4zjt0+RZJo1ZSrKGVhghgGBHoR5zw3JtPKKLj1JoYAfAwyny9RB4+SlJLQDoo02YBZafSwCy0+nxALGqmAdddcA3qsA2KsA2AQDICASIBlAAgEwBAJgCAIAgCAIAgGomAYM0AnoIBz3NAPE9pe11VDGtFNtinDgHaq+ozjmZYW+nVKsdzeEW1ppFWvHfJ4i+nqea1naasPVeGdNocMnNTlgMHI5EDB+801NLc57asd0Vz6ZK+8sL7ZKnaSSn55XTuvR9DgHaYWWZU4BPIFc59zN7jOksQj8K8jk6mhQ3OFxVzVfVrnn37nJ2k7VXVoq0hULDDN1I9hN9rJVng1Uv6ehSe6tLJTajtXq7axWG7oYw5r5Fvr5fST7bS6anvlyXbrbY7Y8JHd2d7VarSbR3veVgg92+W5eYDEZGZKuNLjXf5MPzMqdeMI5csnsF/Edmf8ApVIEwPDaW3Zx4vEORH0kRaAoR/uS581/8JFGvCpwup6Di+rbUaPSXWV909hZwuSfCQcHn6jBnPV4QhUcYPKRuKzT05moFpp9PALGnTwDuqpgHVXXAN6rANgWAZgQDIQCYBMAmAIBIgEwBAEAQBAEAQBAOdmgHNdbjnAN2vtZK7HRDYyozKoIBcgZCg/OZRSbSfQygk5JSeEfJeIdrtZZdv3Gnu3OKgpUKR5ODzY8/OdPQ0+2dLjnPfv8vI7W20mzlRxH4s9+/wAvIp+J6l9Q5vapNx+Lu12bj6nrk/ObaVtGjHbDn3ZU3txa2tOpZW1woVsf85dPn0Tx+hzik2LlkKk+TYM9UHNfEsHyupJ0arSnnHdPr8+5XstQYrkgr18JwJDqqlnZN9SbThdbVWis/UqdZVvsZlyQeXiPp6SfaW7pxSS4OmpaVXq0VObxN/z9TD/TlSA2ASN2MqQQemMSbat1G8vGOxW3dHwXtaefoSG98euOQ+skK7oKp4W74iL4c9u7HB6DsrwdtWXFJXfWpayy0FlQeQGPU8se8rNRu42yy3uZZ2ijsylhnp+F6a9M984bOAoUuwGPPnOcvryFxt2xxgknodGkrgXOmrgHfVXAOlEgG5VgGwCAZAQDICAZAQCRAJgCATAEAmAIAgCAIAgCAIBw2vAK3V28iPWAcVetbV6WzSi3ubypRXOf45/KbKNRU5qTWcG63qqlVjNrOOxQVfh0wWx9RdvtI/pd1uVUPqcnxSwq6rUlNOHCXYsrvWq9V/2nswjy91VtTOlqqvd+h+WenlLq2uHWp72sI+Z31DZWcXPdJ9fd+pw0cXpcZyR7qZkrmnnGeTKrpV1SfMTg4nq+8O1fgB5n9Rk2hSc3vfQ63+mtInS/1FXhvhI4iAJO2pHYYPW9h+yWm4mtpsezdUyghGUDBGR5TnNXvatGqlTaw0U+oz528Nfqe+1HZ7hunp7pkUrjG0DmfrOYcm3nuVhT2XIid1RWtNQ/KoA3f3esNtvLPEjjY8x7zw9LnQp0gF1p1gHdWsA3qIBtAgGQEAyAgGUAmATAEAmAIBMAQBAEAQBAEAQBAKq9oBUa5+sA81Y2HOOXPMAtdF2hurGCd6/OAcXEdLodXaLrUsV+W7aeTY6ZmyNapGOxPg0yoU5S3uPJ26/TcPu070jwFkKqxUHaccj84pVHTnGa6p5JEJuElJdjw/F+ytVVW6i63UXbhkbURceeB9vOX9trk5Vl43EfQsqWoSc/j6G/slw5KjY+q0tVhO3uxYA5X15dB5SNqmoxrTXgtrzNV3dKo1sPVNxZgNtapSvpUip/gSmbb6kB8nBZYSckkn5854DUzQDLTJub2gHotFV0gFtQkA7EWAblEAzAgGQEAkCATAJgEwBAJgCATAEAQBAEAQBAEAQCpvEAqdYnWAeb19ZVs+RgHOGgGQaATugEZgDMAgtAMS0AmusucCAXeg0WMQC609OIB31JAOhFgGwCAZAQDKASBAEAmAIBMAQBAJgCAIAgCAIAgEwBAKy1YBw6iqAVGs0mcwClv0TL05iAcxyOsAboA3QBugErWzdAYB26fhpPxftALjS6ADygFpRp8QDsrrgG9UgG0CAZAQDLEAkQBAJgCATAEAQCYAgCAIAgCABAEAQBAOR1gHPZXAOW3TwDjt0efKAcdvDwfKAc7cKX0gGI4SvpAN1fCwPIfaAdlXDwPL9oB2VaQDygHVXRAOhK4BtVYBmFgGWIBIEAkQCYAgEwBAEAQCYAgCAIAgCAIAgCAIAgGkiAa2WAa2rgGs1QDW1EAx/00ADTwDNdPAM1pgGxa4BsCwDMLAJAgGWIBOIAgEwBAJgCAIBMAQBAEAQBAEAQBAEAQBAEA1mARAMTAMSIBBEAjEAYgEgQCQIBkIBIgEwCYBMAmAIAEAmAIAEAmAIAgCAIAgCAIAgCAIAgCAIB/9k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467544" y="6337151"/>
            <a:ext cx="2133600" cy="365125"/>
          </a:xfrm>
        </p:spPr>
        <p:txBody>
          <a:bodyPr/>
          <a:lstStyle/>
          <a:p>
            <a:r>
              <a:rPr lang="en-US" sz="1800" dirty="0" smtClean="0"/>
              <a:t>27 June 2014</a:t>
            </a:r>
            <a:endParaRPr lang="en-IN" sz="1800" dirty="0"/>
          </a:p>
        </p:txBody>
      </p:sp>
      <p:sp>
        <p:nvSpPr>
          <p:cNvPr id="14" name="Date Placeholder 3"/>
          <p:cNvSpPr txBox="1">
            <a:spLocks/>
          </p:cNvSpPr>
          <p:nvPr/>
        </p:nvSpPr>
        <p:spPr>
          <a:xfrm>
            <a:off x="2989843" y="6398219"/>
            <a:ext cx="3600400" cy="2429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latin typeface="+mj-lt"/>
              </a:rPr>
              <a:t>SAARC Workshop, Kathmandu 2014</a:t>
            </a:r>
            <a:endParaRPr lang="en-IN" dirty="0"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12160" y="1996976"/>
            <a:ext cx="255916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4000" dirty="0" smtClean="0"/>
              <a:t>Trading requires maturity in financial contracting</a:t>
            </a:r>
            <a:endParaRPr lang="en-US" sz="4000" b="1" dirty="0"/>
          </a:p>
        </p:txBody>
      </p:sp>
      <p:pic>
        <p:nvPicPr>
          <p:cNvPr id="5122" name="Picture 2" descr="https://encrypted-tbn1.gstatic.com/images?q=tbn:ANd9GcQF0SWbCTDF3HbocnbwwGyUo0PVMjUtuSsAVKB4v0nM90lG7u2ECQ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05"/>
          <a:stretch/>
        </p:blipFill>
        <p:spPr bwMode="auto">
          <a:xfrm>
            <a:off x="539552" y="1913344"/>
            <a:ext cx="5472608" cy="3359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92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Is trading even possible in energy deficit nations?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E8A4B-A6DB-4863-B3B1-542787F92368}" type="slidenum">
              <a:rPr lang="en-IN" smtClean="0"/>
              <a:t>9</a:t>
            </a:fld>
            <a:endParaRPr lang="en-IN"/>
          </a:p>
        </p:txBody>
      </p:sp>
      <p:sp>
        <p:nvSpPr>
          <p:cNvPr id="6" name="AutoShape 2" descr="data:image/jpeg;base64,/9j/4AAQSkZJRgABAQAAAQABAAD/2wCEAAkGBxAPDw8PEBAQEBAPDw8PDxUPDw8PFhAUFRUWFhQWFBQYHCggGBolHBQUITEhJikrLi4uFx8zODMsNygtLisBCgoKDg0OGxAQGzgkHyQvLDQ3OC0sLzAwLC0sNC8vLDQvLTQtLCwsLCwsLCwsLCwsLCwsLCwsLCwsLCwsLCwsLP/AABEIALsBDgMBEQACEQEDEQH/xAAcAAEAAgMBAQEAAAAAAAAAAAAAAQUCAwQGBwj/xAA4EAACAgECAwYEBQMDBQEAAAABAgADEQQSBSExBhMiQVFxMmGBkQdCUqHBI3KxFBXRQ1NiwtIW/8QAGwEBAAIDAQEAAAAAAAAAAAAAAAQFAgMGAQf/xAA1EQACAQMDAgQEBQMEAwAAAAAAAQIDBBEFEiExQRNRYXEigaGxFDKRwfAGI+EkM0LxFTTR/9oADAMBAAIRAxEAPwD7ZAEAQBAEAQBAEAQBAEAQBAEAQBAEAQBAEAQBAEAQBAEAQBAEAQBAEAQBAEAQBAEAQBAEAQBAEAQBAEAQBAEAQBAEAQAxAGTyA655QFz0Ma7VYZVgwPQqQw+4niaZ7KLi8SWDKenggCAIAgCAIAgCAIAgCAIAgCAIAgCAIAgCAIAgCAIAgCAIAgCAIAgHy78cuJW11aWhGKpcbnswcbtmwKD8vETIty+Ei90SCzOp3WMfUp9fwXX8Gr1zUapDpwtQ5WYtyxUqxQfCeoznmJrdJ008PgmwvoXsqaqRzJN9Vx6m+7t1r9LoOFurrZZqRqDYbVDbttgVB7YMydSajHDNMLS2qVaznHhYxh4xxyW2r/FypNQa107WVIdrPv2knoSq46cjjJnsrlp8Lg10dDjOHxVMSfbHHzZe0fiVwxm298y8lIZq2xzAOMj0ziZ/ioZ5Iq0S6cd0cP58nouG8W0+qDNRdXaFxu2MDtznGR5dD9pujOMlmLIFe1rUGo1YtNnaDnpMjQ1gQBAEAQBAEAQBAEAQBAEAQBAEAQBAEAQBAEAQBAEAQCMwCMwDxn4icBbiNKVoFV6n3ozAnqMMpx5Hl9hNVWnvWCbY3jtam7GUz53d2O1oTUvezWWNWBXtsZt5XGN+eZwq4AmlW7w8vktHrEHUgoxxFPnp38ipNervOh0b0msaUsqF1dPCzh2LMeXLGOU1xjOTSa6EqtWtaUJ1ISzu9Ss4pattt9u1ac27hUu47SSd20nPQ+R9ZqfVk+nHEYx/NHHXv/PY9D20o066Hhl1dFdF19Ja7ul2Btqrg7egznP1m6qlhPBX2FSTq1Y7m0un1OrtJoDw46fQaO+4DXCiy8swBLHwIuVA8I3McfP5ROG3EF3PLS4dZSuKiy4cL+cnRw3imr4Lr7tG93ep3bgZ3FcmsvW4U9CCB+88gnSm1kzuJU762jUcecr368rPc7OzP4nakLqDqilvdadrKgVCl7N6qASPLxftPadaazl5Nd5plvKUFSjty8PnPBe8M/Fap6Huv07oEsqq/psH3M4duhxgAIfuJsjc/DmS/QjVdFXjKnSqdm/iWPtk9Bwnt5w7VMqJcVsYgKtiMhJPQZ5j95nC4hJ4Ilxo91Ri5tJpd00/8/Qv9Nrareddldg/8HV/8GbVJPoyvqUalP8APFr3WDfMjWIAgCAIAgCAIAgCAIAgCAIAgCAIAMAQCMwCCYBgzwCKW3Z+RxAMmQQDU+mU+UA4tRwtG8hAPPa7sLpLW3NShbOcjKk+5B5zBwi3lo3wuq0I7YzaRW9puxH+s7nNjIKQQoChsg4z1/tmNSkp4ybrS+lbKSSzkqu3XZ7U6hqLqVzZQNvxBSQDlSPmDmYVqTlyiTpt9ChuhVXws8zfw/WWvqtZrlfvFpYLlRl327F+DkABzmrw54cpE78Zb7qdGh+XP6fqeUShiVAHN87eeOWSP/UzTt5wWjqpRlLybRYbwNBjzbWZ+iVD/wC57/w+Zgv/AGX6RRf9ntBZWwut0YVKNLfeLlL4ylTFCxDFSSdvkJshFrloh3NWnJKEJt5klh+/tk81pbdiNYLnS1GTu1VfiH5jv3eEj25+okfbHHqXHjVt23rF+b/Y/QP4f6m+3hums1OTYQ2C2dzJuOwn6fxLGju2LccbqXhfiZeEsLjp0z3+p6LM2kAmATAEAQBAEAQBAEAQBAEAQBmAIBEAZgGBMA1PZAOO/UYgFboONBNQ9bnCPtwfRsecA9MpBGRzgEwCCIBiVgGJrgGp9MD5QDlu4YjeQgFRruylFpy1SE4IyVGcH0PWeNJ9TONSUfys8zxP8OKXULXvqClmG1twycZJ3Z9BNUqEWsE2jqlxTk5Zy35lDZ+H+qpFvdXBg9bIFO5M7uRzjkeWZr/D4zhk16wqjjvj0eeCh13ZTU00ITQ7Wi1y/dg2eDau3OPQq33mudGSh6ky31SlOu8vEWl18+59t7L8QezQ0W3BkYUgWb1Knco2k4PrjP1kum24LJz97CELicYPKzxjyfJa025A9hMyMbw0A2QBAEAQBAEAQBAEAQBAMLmIVioywVio9TjkJ5LKTwerDayeX4fxYNWHLsbSfMnm2emP2xONhd11Uzl78/L29i5q2/OEvhPUq4PQg+xE7GM4y6MpmmiZkeGJgHLrdSKq2sboo549c4A+5mqtWjSpuo+iM6dN1JKK7nINQWClgBuHLac/PEr7PUvHmoyjjPT5G6rQUc4fQrtfbgGWpGPKaq3Lt9IBZ8K7Q204XO9PQ+XsYB6rQdoqLcDdsb0blALVLFPMEH2gGUAQBAIxAIKwDE1iAYNpx6CAceruopGXYA+g5kwDzXFeNm8itRtr3DI825+cAudJqcwCyrsgHbAEAQBAEAQBAEAQDhTiaMTtDFQcFhjH055MrJarRU3Hl479iQ7aSXJ2K2Rkcweksk01lEdrHDKnjXFO721ow7xjzxgkD0A9TK3U7irSprwerf6GVrWtZV/BnNbn0WfueYdkFr2MhNoY7t3Igj1HrOWrTrOf93qdHCCcEoPj0PSdntSbUVyMZ345Y5DpLfR3Lxce/wCxVXsFFtL0LkzpSvODi+rFVR67nyiYODkg8/pIV/dq2pOT6vhe5ItqLqzx2RQafh4FZ7xm2EAEZOX9/U5nH03U5ab5+vy7ltUqrdiK5+x1aNagxwXBVT4bDjZ68j0lxpMacK8lNYkl37eZCvJT8Pc8Y80a9WodcqQwPQggg/WdJGSksorIyjJbovK9DynE6SrbvI9flPTI5A8AzFkA69Pr7E+B2X2MAs9P2m1C/mDe4gHdV2uf81YPsYB0r2uHnWfuIBn/APrU/wC233EAwbtaPKo/UiAc9vaq0/Cqj7mAV+p45e/VyP7eUArbLSeZJPvzgGFbZZfeAem4eTygF1SeUAtYAgCAIAgCAIAgGrU2qiM7clVST7fKYVJxhFyl0RlGLk0l1Z894NxqzvE0hXunsLbO8IC4HTxdM9OU5CFtKrNqlJYb7+pe1lFLdNcpdiy03aNncadwaK036e3me8UgFc7h8Jzg8vWdRT/tpU+yWD57c61P8b4dRbYNvPz9SjKtTawFned3YSlnLLAHKk+p9faYySzwc1cyjRunKhLOHwztt1q6jVgAKjXBSwLfpUBmEqdUt6ck62cPg7rRNfu7qtGlGn/bSeX5Pr19+iPVcHuUWGpMbErwvzwRmYaNUj40oen78l9dQl4anLq2XE6UrzxvabiIXWKjHCpWmM+rEk/sBOZ1vdKqorsi60+C8Fvuzm46w1NdapY1RrdLFZXKjI+Q+Ln9pXUruMF+XMu3PT/JquLKtODjCW3PpyUOisuF76V1e9rMsWrFhOD1JLAfU5Ikh0J18VaXLaKS1So79Ou/ijLv7/zOT2PBdFs04U7urYDrtwM+n8mdDpymrdKaafqZU7WFqvChLcl7GnXaDcDyk42HmdbwtkOV5j09PaAV+4jkeR+cAzWyAZrZANgeAZh4BkHgDfABeAYl4BjuJ5DmYBZ8O0JzuPX/ABAPR6SjEAs6k5QCygCAIAgCARAEAQDy3bLjQ09mkrIzW7s9p/SByTPyyT9pT6vLNNU116++CfY08uUvkcXEeA16pLrFsVbSv9HJ8O0rzXHqT5jn0lZY0qNSnLdLa08/IkzuKlNpbcrDyefbSX1It2oFpLLWru6jIx4VNhHuF3H0EuadaNTiLzg+bazb3txN1qlHalnp5fqTNhzRimlWy2okHchO3Gc8+v06SBqKXgN5w/XudV/SV3Wo3myMXKEuuO3k/l+56jRf0NQASSMVuuf0uAD9jmV0ErS7pyj+VpfpLr9T6RUfjUX58/Q9VunXFGeR7QWql1t5VXFPdMA3MErg4+85XUK2L9SjzjBZOo6NjKXfEjg4Hqxq7LbXSquioZCIiqM9ck9Tiabq4dV9El6EHTrivNSqzfHRfdnVou29G4Viq3ugAFcAZJPXwemenOW9te0qEI0scL7kCrqMJVG30PWciAfXnzlznJLNNlOYBx3aIHygFVq+DK3VcwCn1HZ8j4SR+8A4rOE2r5A/tANR0to6ofpzgDu3/S32MAkK36W+xgGYqc/lP2gG1NFYfy494B1U8HY9T9oBa6ThIXygFrRpMQDvqpgHQqQDqgCAIBEAQBAEAjMA8N2wp76+1cfDUij3ILfzOX1eti5XokXunxxR92c/4e13WpdXc7L3BUV4AyVOepPpibLewo3LclJr0RpuqsqeMrOT2h0FZR62BdbFKPvO7IPl8pd0LSlQzsXUq603VW2XQ8dd2Zvrqvbep7kOauRc2qvMZAPI49+c98Hqzj5/0805zzws4S7mvQasNTUQi7VtO2xQBvyrZBPmRgSn1hP8Os9mX39HSqOnUpyhhJdemf8Ao7ON34/0jDGWrdD9MEfzIl6oztaMs84OstP92pHtkz1HaTopSwrsAHdgnc3/AJEdJhW1SrWW1Pal68v+ehWwdOlOSqcNPy7FNrzfqhtK7K85Fa7ct/eTyxK+FSO5JPnzfCNFzdKqtiXHr3MNNwO19yLvqDeGwP4Vx7j4vp95ZUdPuZ1NsljHf+dSJPx9rhCeE+3Ys9J2XNNtdlV4wpUnfWMgjrtx5EestlpeycZQn0+pGVjtknGXQ9ctktiwMwYA2wDE1CAa20wPlANL6IHygGpuHL6QDWeGL6QCP9rX0gGa8NHpANi6AekA3ppB6QDctAgGxa4BsCwDMLANkAQCIAgEQBmARmAQTAKHiunBvOf+pV+65H/E5fWqeK8Zea+xaWlRql7P7mnsyNjMvTwf4OP5mWhT/uzXp9n/AJNmpcxT9S+Z50xTlNX2n0bb8XrhOZJyN3zX9X0kVXtB5+LoTJWFwsfD1POcR7T16qxa0VlSti29+QOQQOXlKTVLtV4KMFxksba2/DvM5LLXQq9S5uINbgbWODgN8pSRxTb3LqYyqSjNuJY6d8BVY7n2+EZAJ9cAyNJZeVwiOqUNzbXLOlUH/UOR5IDlR7nq3+J1Om6RQUVVk97+hW1IR38LB0f7h6ToPQ8N9OrJgFjRbAO2t4BuUwDYIBliANsAbIA7uANkAbIBOyATtgEhYBOIBOIAgEwBAIzAIzAOfXayuitrbG2ovXzJJ6ADzJmupUjTi5y6IzhCU5KMepQ/75qL8mita6x+ezxE+w6f5lBcaxN/7Uf1LKNjTp48V8+SHC9c9+4vc3hJACkJ0OOeJB/8hcTl8U8e3BsrUIU18MC50mp3hs8yrFSfXpznQ6defiIYf5l9fUra9LY15Mr+OXhH07eebB9MLn+PvIOupbIS75ZKsIuSnH0RxcKvAtJyADvHM488/wASv0WWLr3T/Zkm9g/Bx34Kbtj29GjsfTVVb71A3GwEIoIB5fq5H2nSV67hwlye6ZpKulvnPC8l1/wfO24wp+GsBmYkqAqKM+YxyEopUJSk3JnSRsnBYzwjvS4hdxJTI54b/jrIzhl4XJDqQh1ljC8yx4Hpw757woB4hs5lx58+gEl2trTuJONR/IgajUdOnlRznv5F/d3eNu0HnnJ5nPru65l5GzoRp+GorBz3iSznJq3+Q5Aek3whGC2xWEYNt9ToopJmQLLTUwCyorgHdUsA6UEA2rAMxAJAgE4gE4gDEAYgDEAnEAYgDEAQBAIgCAQYBiTAPE/inrK001KMxDvaSgAPPapySfL4h95A1BNwSXmibZPE235FQOIaheFUPQCxAqLgDcdn5+U5qnGLuHCf5clhUSXxLrg9XqOEU7t1Zar1FZAB+h6H5zo62l21VptY9iuhfVYrD59yFvr07LWXCq58GW8QY/5BkC4tZ2cvGo/l+3+H9D1Vo1/hk/i+/sVPG7mNwBOQieHnn4jzx9hMLqNbUdroQbx19G/Uyp31rp6/1FRRcnxnrwef4jp7NVU9AKojMGDjLEYOQNvLz+clw0iMKviKXbpgk0NXdNqe3Pz6o8r2l0GvQKdS73VJyR9xdVz5HPNT06zbWhOP5uUdFp11aVW/BSjJ9UbeCdnF1VBfNlLhhtdgHrtB67VwDy9cmZ0qCnHlYZFv9Vna10oyUl5eXzPVcN4fTpFATLMPzvzP0H5R8hJVOhCHKXJzd3fVbmWZcLyRrCorEoiqW6lRjMzVOKeUuSNKpOSw3wbawTMzAsNNp4BaaeiAWFNMA7K64B0IsA3KsAzAgGYgEwCYAgEwBAEAmAIAgCAIBgYBBMAxzAMXbEA8r2w4MmtrCuSChJQj8pmE6cZrDM4TcHlHH2HraittJZgtUxNTfqQ9Pr1E5u+tvAq7uql9/L5k5VfEhny4NGt7REvcio9eMqpwCVYcicZ6ZnRadb1fATlJPPT2OYvtaoUqkqe1prjt1PPjTs3jtLWPnmcFiT5YHlLjYksNHITuqlSpmMnn1f7nbXWWwrVvnkVG7r7kHAmCqU9r7Eh6ZfKrF7dzfnyvmX+i0gwuQAcDO3oJAljLwdxRU1Tip4zjt0+RZJo1ZSrKGVhghgGBHoR5zw3JtPKKLj1JoYAfAwyny9RB4+SlJLQDoo02YBZafSwCy0+nxALGqmAdddcA3qsA2KsA2AQDICASIBlAAgEwBAJgCAIAgCAIAgGomAYM0AnoIBz3NAPE9pe11VDGtFNtinDgHaq+ozjmZYW+nVKsdzeEW1ppFWvHfJ4i+nqea1naasPVeGdNocMnNTlgMHI5EDB+801NLc57asd0Vz6ZK+8sL7ZKnaSSn55XTuvR9DgHaYWWZU4BPIFc59zN7jOksQj8K8jk6mhQ3OFxVzVfVrnn37nJ2k7VXVoq0hULDDN1I9hN9rJVng1Uv6ehSe6tLJTajtXq7axWG7oYw5r5Fvr5fST7bS6anvlyXbrbY7Y8JHd2d7VarSbR3veVgg92+W5eYDEZGZKuNLjXf5MPzMqdeMI5csnsF/Edmf8ApVIEwPDaW3Zx4vEORH0kRaAoR/uS581/8JFGvCpwup6Di+rbUaPSXWV909hZwuSfCQcHn6jBnPV4QhUcYPKRuKzT05moFpp9PALGnTwDuqpgHVXXAN6rANgWAZgQDIQCYBMAmAIBIgEwBAEAQBAEAQBAOdmgHNdbjnAN2vtZK7HRDYyozKoIBcgZCg/OZRSbSfQygk5JSeEfJeIdrtZZdv3Gnu3OKgpUKR5ODzY8/OdPQ0+2dLjnPfv8vI7W20mzlRxH4s9+/wAvIp+J6l9Q5vapNx+Lu12bj6nrk/ObaVtGjHbDn3ZU3txa2tOpZW1woVsf85dPn0Tx+hzik2LlkKk+TYM9UHNfEsHyupJ0arSnnHdPr8+5XstQYrkgr18JwJDqqlnZN9SbThdbVWis/UqdZVvsZlyQeXiPp6SfaW7pxSS4OmpaVXq0VObxN/z9TD/TlSA2ASN2MqQQemMSbat1G8vGOxW3dHwXtaefoSG98euOQ+skK7oKp4W74iL4c9u7HB6DsrwdtWXFJXfWpayy0FlQeQGPU8se8rNRu42yy3uZZ2ijsylhnp+F6a9M984bOAoUuwGPPnOcvryFxt2xxgknodGkrgXOmrgHfVXAOlEgG5VgGwCAZAQDICAZAQCRAJgCATAEAmAIAgCAIAgCAIBw2vAK3V28iPWAcVetbV6WzSi3ubypRXOf45/KbKNRU5qTWcG63qqlVjNrOOxQVfh0wWx9RdvtI/pd1uVUPqcnxSwq6rUlNOHCXYsrvWq9V/2nswjy91VtTOlqqvd+h+WenlLq2uHWp72sI+Z31DZWcXPdJ9fd+pw0cXpcZyR7qZkrmnnGeTKrpV1SfMTg4nq+8O1fgB5n9Rk2hSc3vfQ63+mtInS/1FXhvhI4iAJO2pHYYPW9h+yWm4mtpsezdUyghGUDBGR5TnNXvatGqlTaw0U+oz528Nfqe+1HZ7hunp7pkUrjG0DmfrOYcm3nuVhT2XIid1RWtNQ/KoA3f3esNtvLPEjjY8x7zw9LnQp0gF1p1gHdWsA3qIBtAgGQEAyAgGUAmATAEAmAIBMAQBAEAQBAEAQBAKq9oBUa5+sA81Y2HOOXPMAtdF2hurGCd6/OAcXEdLodXaLrUsV+W7aeTY6ZmyNapGOxPg0yoU5S3uPJ26/TcPu070jwFkKqxUHaccj84pVHTnGa6p5JEJuElJdjw/F+ytVVW6i63UXbhkbURceeB9vOX9trk5Vl43EfQsqWoSc/j6G/slw5KjY+q0tVhO3uxYA5X15dB5SNqmoxrTXgtrzNV3dKo1sPVNxZgNtapSvpUip/gSmbb6kB8nBZYSckkn5854DUzQDLTJub2gHotFV0gFtQkA7EWAblEAzAgGQEAkCATAJgEwBAJgCATAEAQBAEAQBAEAQCpvEAqdYnWAeb19ZVs+RgHOGgGQaATugEZgDMAgtAMS0AmusucCAXeg0WMQC609OIB31JAOhFgGwCAZAQDKASBAEAmAIBMAQBAJgCAIAgCAIAgEwBAKy1YBw6iqAVGs0mcwClv0TL05iAcxyOsAboA3QBugErWzdAYB26fhpPxftALjS6ADygFpRp8QDsrrgG9UgG0CAZAQDLEAkQBAJgCATAEAQCYAgCAIAgCABAEAQBAOR1gHPZXAOW3TwDjt0efKAcdvDwfKAc7cKX0gGI4SvpAN1fCwPIfaAdlXDwPL9oB2VaQDygHVXRAOhK4BtVYBmFgGWIBIEAkQCYAgEwBAEAQCYAgCAIAgCAIAgCAIAgGkiAa2WAa2rgGs1QDW1EAx/00ADTwDNdPAM1pgGxa4BsCwDMLAJAgGWIBOIAgEwBAJgCAIBMAQBAEAQBAEAQBAEAQBAEA1mARAMTAMSIBBEAjEAYgEgQCQIBkIBIgEwCYBMAmAIAEAmAIAEAmAIAgCAIAgCAIAgCAIAgCAI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4" descr="data:image/jpeg;base64,/9j/4AAQSkZJRgABAQAAAQABAAD/2wCEAAkGBxAPDw8PEBAQEBAPDw8PDxUPDw8PFhAUFRUWFhQWFBQYHCggGBolHBQUITEhJikrLi4uFx8zODMsNygtLisBCgoKDg0OGxAQGzgkHyQvLDQ3OC0sLzAwLC0sNC8vLDQvLTQtLCwsLCwsLCwsLCwsLCwsLCwsLCwsLCwsLCwsLP/AABEIALsBDgMBEQACEQEDEQH/xAAcAAEAAgMBAQEAAAAAAAAAAAAAAQUCAwQGBwj/xAA4EAACAgECAwYEBQMDBQEAAAABAgADEQQSBSExBhMiQVFxMmGBkQdCUqHBI3KxFBXRQ1NiwtIW/8QAGwEBAAIDAQEAAAAAAAAAAAAAAAQFAgMGAQf/xAA1EQACAQMDAgQEBQMEAwAAAAAAAQIDBBEFEiExQRNRYXEigaGxFDKRwfAGI+EkM0LxFTTR/9oADAMBAAIRAxEAPwD7ZAEAQBAEAQBAEAQBAEAQBAEAQBAEAQBAEAQBAEAQBAEAQBAEAQBAEAQBAEAQBAEAQBAEAQBAEAQBAEAQBAEAQBAEAQAxAGTyA655QFz0Ma7VYZVgwPQqQw+4niaZ7KLi8SWDKenggCAIAgCAIAgCAIAgCAIAgCAIAgCAIAgCAIAgCAIAgCAIAgCAIAgHy78cuJW11aWhGKpcbnswcbtmwKD8vETIty+Ei90SCzOp3WMfUp9fwXX8Gr1zUapDpwtQ5WYtyxUqxQfCeoznmJrdJ008PgmwvoXsqaqRzJN9Vx6m+7t1r9LoOFurrZZqRqDYbVDbttgVB7YMydSajHDNMLS2qVaznHhYxh4xxyW2r/FypNQa107WVIdrPv2knoSq46cjjJnsrlp8Lg10dDjOHxVMSfbHHzZe0fiVwxm298y8lIZq2xzAOMj0ziZ/ioZ5Iq0S6cd0cP58nouG8W0+qDNRdXaFxu2MDtznGR5dD9pujOMlmLIFe1rUGo1YtNnaDnpMjQ1gQBAEAQBAEAQBAEAQBAEAQBAEAQBAEAQBAEAQBAEAQCMwCMwDxn4icBbiNKVoFV6n3ozAnqMMpx5Hl9hNVWnvWCbY3jtam7GUz53d2O1oTUvezWWNWBXtsZt5XGN+eZwq4AmlW7w8vktHrEHUgoxxFPnp38ipNervOh0b0msaUsqF1dPCzh2LMeXLGOU1xjOTSa6EqtWtaUJ1ISzu9Ss4pattt9u1ac27hUu47SSd20nPQ+R9ZqfVk+nHEYx/NHHXv/PY9D20o066Hhl1dFdF19Ja7ul2Btqrg7egznP1m6qlhPBX2FSTq1Y7m0un1OrtJoDw46fQaO+4DXCiy8swBLHwIuVA8I3McfP5ROG3EF3PLS4dZSuKiy4cL+cnRw3imr4Lr7tG93ep3bgZ3FcmsvW4U9CCB+88gnSm1kzuJU762jUcecr368rPc7OzP4nakLqDqilvdadrKgVCl7N6qASPLxftPadaazl5Nd5plvKUFSjty8PnPBe8M/Fap6Huv07oEsqq/psH3M4duhxgAIfuJsjc/DmS/QjVdFXjKnSqdm/iWPtk9Bwnt5w7VMqJcVsYgKtiMhJPQZ5j95nC4hJ4Ilxo91Ri5tJpd00/8/Qv9Nrareddldg/8HV/8GbVJPoyvqUalP8APFr3WDfMjWIAgCAIAgCAIAgCAIAgCAIAgCAIAMAQCMwCCYBgzwCKW3Z+RxAMmQQDU+mU+UA4tRwtG8hAPPa7sLpLW3NShbOcjKk+5B5zBwi3lo3wuq0I7YzaRW9puxH+s7nNjIKQQoChsg4z1/tmNSkp4ybrS+lbKSSzkqu3XZ7U6hqLqVzZQNvxBSQDlSPmDmYVqTlyiTpt9ChuhVXws8zfw/WWvqtZrlfvFpYLlRl327F+DkABzmrw54cpE78Zb7qdGh+XP6fqeUShiVAHN87eeOWSP/UzTt5wWjqpRlLybRYbwNBjzbWZ+iVD/wC57/w+Zgv/AGX6RRf9ntBZWwut0YVKNLfeLlL4ylTFCxDFSSdvkJshFrloh3NWnJKEJt5klh+/tk81pbdiNYLnS1GTu1VfiH5jv3eEj25+okfbHHqXHjVt23rF+b/Y/QP4f6m+3hums1OTYQ2C2dzJuOwn6fxLGju2LccbqXhfiZeEsLjp0z3+p6LM2kAmATAEAQBAEAQBAEAQBAEAQBmAIBEAZgGBMA1PZAOO/UYgFboONBNQ9bnCPtwfRsecA9MpBGRzgEwCCIBiVgGJrgGp9MD5QDlu4YjeQgFRruylFpy1SE4IyVGcH0PWeNJ9TONSUfys8zxP8OKXULXvqClmG1twycZJ3Z9BNUqEWsE2jqlxTk5Zy35lDZ+H+qpFvdXBg9bIFO5M7uRzjkeWZr/D4zhk16wqjjvj0eeCh13ZTU00ITQ7Wi1y/dg2eDau3OPQq33mudGSh6ky31SlOu8vEWl18+59t7L8QezQ0W3BkYUgWb1Knco2k4PrjP1kum24LJz97CELicYPKzxjyfJa025A9hMyMbw0A2QBAEAQBAEAQBAEAQBAMLmIVioywVio9TjkJ5LKTwerDayeX4fxYNWHLsbSfMnm2emP2xONhd11Uzl78/L29i5q2/OEvhPUq4PQg+xE7GM4y6MpmmiZkeGJgHLrdSKq2sboo549c4A+5mqtWjSpuo+iM6dN1JKK7nINQWClgBuHLac/PEr7PUvHmoyjjPT5G6rQUc4fQrtfbgGWpGPKaq3Lt9IBZ8K7Q204XO9PQ+XsYB6rQdoqLcDdsb0blALVLFPMEH2gGUAQBAIxAIKwDE1iAYNpx6CAceruopGXYA+g5kwDzXFeNm8itRtr3DI825+cAudJqcwCyrsgHbAEAQBAEAQBAEAQDhTiaMTtDFQcFhjH055MrJarRU3Hl479iQ7aSXJ2K2Rkcweksk01lEdrHDKnjXFO721ow7xjzxgkD0A9TK3U7irSprwerf6GVrWtZV/BnNbn0WfueYdkFr2MhNoY7t3Igj1HrOWrTrOf93qdHCCcEoPj0PSdntSbUVyMZ345Y5DpLfR3Lxce/wCxVXsFFtL0LkzpSvODi+rFVR67nyiYODkg8/pIV/dq2pOT6vhe5ItqLqzx2RQafh4FZ7xm2EAEZOX9/U5nH03U5ab5+vy7ltUqrdiK5+x1aNagxwXBVT4bDjZ68j0lxpMacK8lNYkl37eZCvJT8Pc8Y80a9WodcqQwPQggg/WdJGSksorIyjJbovK9DynE6SrbvI9flPTI5A8AzFkA69Pr7E+B2X2MAs9P2m1C/mDe4gHdV2uf81YPsYB0r2uHnWfuIBn/APrU/wC233EAwbtaPKo/UiAc9vaq0/Cqj7mAV+p45e/VyP7eUArbLSeZJPvzgGFbZZfeAem4eTygF1SeUAtYAgCAIAgCAIAgGrU2qiM7clVST7fKYVJxhFyl0RlGLk0l1Z894NxqzvE0hXunsLbO8IC4HTxdM9OU5CFtKrNqlJYb7+pe1lFLdNcpdiy03aNncadwaK036e3me8UgFc7h8Jzg8vWdRT/tpU+yWD57c61P8b4dRbYNvPz9SjKtTawFned3YSlnLLAHKk+p9faYySzwc1cyjRunKhLOHwztt1q6jVgAKjXBSwLfpUBmEqdUt6ck62cPg7rRNfu7qtGlGn/bSeX5Pr19+iPVcHuUWGpMbErwvzwRmYaNUj40oen78l9dQl4anLq2XE6UrzxvabiIXWKjHCpWmM+rEk/sBOZ1vdKqorsi60+C8Fvuzm46w1NdapY1RrdLFZXKjI+Q+Ln9pXUruMF+XMu3PT/JquLKtODjCW3PpyUOisuF76V1e9rMsWrFhOD1JLAfU5Ikh0J18VaXLaKS1So79Ou/ijLv7/zOT2PBdFs04U7urYDrtwM+n8mdDpymrdKaafqZU7WFqvChLcl7GnXaDcDyk42HmdbwtkOV5j09PaAV+4jkeR+cAzWyAZrZANgeAZh4BkHgDfABeAYl4BjuJ5DmYBZ8O0JzuPX/ABAPR6SjEAs6k5QCygCAIAgCARAEAQDy3bLjQ09mkrIzW7s9p/SByTPyyT9pT6vLNNU116++CfY08uUvkcXEeA16pLrFsVbSv9HJ8O0rzXHqT5jn0lZY0qNSnLdLa08/IkzuKlNpbcrDyefbSX1It2oFpLLWru6jIx4VNhHuF3H0EuadaNTiLzg+bazb3txN1qlHalnp5fqTNhzRimlWy2okHchO3Gc8+v06SBqKXgN5w/XudV/SV3Wo3myMXKEuuO3k/l+56jRf0NQASSMVuuf0uAD9jmV0ErS7pyj+VpfpLr9T6RUfjUX58/Q9VunXFGeR7QWql1t5VXFPdMA3MErg4+85XUK2L9SjzjBZOo6NjKXfEjg4Hqxq7LbXSquioZCIiqM9ck9Tiabq4dV9El6EHTrivNSqzfHRfdnVou29G4Viq3ugAFcAZJPXwemenOW9te0qEI0scL7kCrqMJVG30PWciAfXnzlznJLNNlOYBx3aIHygFVq+DK3VcwCn1HZ8j4SR+8A4rOE2r5A/tANR0to6ofpzgDu3/S32MAkK36W+xgGYqc/lP2gG1NFYfy494B1U8HY9T9oBa6ThIXygFrRpMQDvqpgHQqQDqgCAIBEAQBAEAjMA8N2wp76+1cfDUij3ILfzOX1eti5XokXunxxR92c/4e13WpdXc7L3BUV4AyVOepPpibLewo3LclJr0RpuqsqeMrOT2h0FZR62BdbFKPvO7IPl8pd0LSlQzsXUq603VW2XQ8dd2Zvrqvbep7kOauRc2qvMZAPI49+c98Hqzj5/0805zzws4S7mvQasNTUQi7VtO2xQBvyrZBPmRgSn1hP8Os9mX39HSqOnUpyhhJdemf8Ao7ON34/0jDGWrdD9MEfzIl6oztaMs84OstP92pHtkz1HaTopSwrsAHdgnc3/AJEdJhW1SrWW1Pal68v+ehWwdOlOSqcNPy7FNrzfqhtK7K85Fa7ct/eTyxK+FSO5JPnzfCNFzdKqtiXHr3MNNwO19yLvqDeGwP4Vx7j4vp95ZUdPuZ1NsljHf+dSJPx9rhCeE+3Ys9J2XNNtdlV4wpUnfWMgjrtx5EestlpeycZQn0+pGVjtknGXQ9ctktiwMwYA2wDE1CAa20wPlANL6IHygGpuHL6QDWeGL6QCP9rX0gGa8NHpANi6AekA3ppB6QDctAgGxa4BsCwDMLANkAQCIAgEQBmARmAQTAKHiunBvOf+pV+65H/E5fWqeK8Zea+xaWlRql7P7mnsyNjMvTwf4OP5mWhT/uzXp9n/AJNmpcxT9S+Z50xTlNX2n0bb8XrhOZJyN3zX9X0kVXtB5+LoTJWFwsfD1POcR7T16qxa0VlSti29+QOQQOXlKTVLtV4KMFxksba2/DvM5LLXQq9S5uINbgbWODgN8pSRxTb3LqYyqSjNuJY6d8BVY7n2+EZAJ9cAyNJZeVwiOqUNzbXLOlUH/UOR5IDlR7nq3+J1Om6RQUVVk97+hW1IR38LB0f7h6ToPQ8N9OrJgFjRbAO2t4BuUwDYIBliANsAbIA7uANkAbIBOyATtgEhYBOIBOIAgEwBAIzAIzAOfXayuitrbG2ovXzJJ6ADzJmupUjTi5y6IzhCU5KMepQ/75qL8mita6x+ezxE+w6f5lBcaxN/7Uf1LKNjTp48V8+SHC9c9+4vc3hJACkJ0OOeJB/8hcTl8U8e3BsrUIU18MC50mp3hs8yrFSfXpznQ6defiIYf5l9fUra9LY15Mr+OXhH07eebB9MLn+PvIOupbIS75ZKsIuSnH0RxcKvAtJyADvHM488/wASv0WWLr3T/Zkm9g/Bx34Kbtj29GjsfTVVb71A3GwEIoIB5fq5H2nSV67hwlye6ZpKulvnPC8l1/wfO24wp+GsBmYkqAqKM+YxyEopUJSk3JnSRsnBYzwjvS4hdxJTI54b/jrIzhl4XJDqQh1ljC8yx4Hpw757woB4hs5lx58+gEl2trTuJONR/IgajUdOnlRznv5F/d3eNu0HnnJ5nPru65l5GzoRp+GorBz3iSznJq3+Q5Aek3whGC2xWEYNt9ToopJmQLLTUwCyorgHdUsA6UEA2rAMxAJAgE4gE4gDEAYgDEAnEAYgDEAQBAIgCAQYBiTAPE/inrK001KMxDvaSgAPPapySfL4h95A1BNwSXmibZPE235FQOIaheFUPQCxAqLgDcdn5+U5qnGLuHCf5clhUSXxLrg9XqOEU7t1Zar1FZAB+h6H5zo62l21VptY9iuhfVYrD59yFvr07LWXCq58GW8QY/5BkC4tZ2cvGo/l+3+H9D1Vo1/hk/i+/sVPG7mNwBOQieHnn4jzx9hMLqNbUdroQbx19G/Uyp31rp6/1FRRcnxnrwef4jp7NVU9AKojMGDjLEYOQNvLz+clw0iMKviKXbpgk0NXdNqe3Pz6o8r2l0GvQKdS73VJyR9xdVz5HPNT06zbWhOP5uUdFp11aVW/BSjJ9UbeCdnF1VBfNlLhhtdgHrtB67VwDy9cmZ0qCnHlYZFv9Vna10oyUl5eXzPVcN4fTpFATLMPzvzP0H5R8hJVOhCHKXJzd3fVbmWZcLyRrCorEoiqW6lRjMzVOKeUuSNKpOSw3wbawTMzAsNNp4BaaeiAWFNMA7K64B0IsA3KsAzAgGYgEwCYAgEwBAEAmAIAgCAIBgYBBMAxzAMXbEA8r2w4MmtrCuSChJQj8pmE6cZrDM4TcHlHH2HraittJZgtUxNTfqQ9Pr1E5u+tvAq7uql9/L5k5VfEhny4NGt7REvcio9eMqpwCVYcicZ6ZnRadb1fATlJPPT2OYvtaoUqkqe1prjt1PPjTs3jtLWPnmcFiT5YHlLjYksNHITuqlSpmMnn1f7nbXWWwrVvnkVG7r7kHAmCqU9r7Eh6ZfKrF7dzfnyvmX+i0gwuQAcDO3oJAljLwdxRU1Tip4zjt0+RZJo1ZSrKGVhghgGBHoR5zw3JtPKKLj1JoYAfAwyny9RB4+SlJLQDoo02YBZafSwCy0+nxALGqmAdddcA3qsA2KsA2AQDICASIBlAAgEwBAJgCAIAgCAIAgGomAYM0AnoIBz3NAPE9pe11VDGtFNtinDgHaq+ozjmZYW+nVKsdzeEW1ppFWvHfJ4i+nqea1naasPVeGdNocMnNTlgMHI5EDB+801NLc57asd0Vz6ZK+8sL7ZKnaSSn55XTuvR9DgHaYWWZU4BPIFc59zN7jOksQj8K8jk6mhQ3OFxVzVfVrnn37nJ2k7VXVoq0hULDDN1I9hN9rJVng1Uv6ehSe6tLJTajtXq7axWG7oYw5r5Fvr5fST7bS6anvlyXbrbY7Y8JHd2d7VarSbR3veVgg92+W5eYDEZGZKuNLjXf5MPzMqdeMI5csnsF/Edmf8ApVIEwPDaW3Zx4vEORH0kRaAoR/uS581/8JFGvCpwup6Di+rbUaPSXWV909hZwuSfCQcHn6jBnPV4QhUcYPKRuKzT05moFpp9PALGnTwDuqpgHVXXAN6rANgWAZgQDIQCYBMAmAIBIgEwBAEAQBAEAQBAOdmgHNdbjnAN2vtZK7HRDYyozKoIBcgZCg/OZRSbSfQygk5JSeEfJeIdrtZZdv3Gnu3OKgpUKR5ODzY8/OdPQ0+2dLjnPfv8vI7W20mzlRxH4s9+/wAvIp+J6l9Q5vapNx+Lu12bj6nrk/ObaVtGjHbDn3ZU3txa2tOpZW1woVsf85dPn0Tx+hzik2LlkKk+TYM9UHNfEsHyupJ0arSnnHdPr8+5XstQYrkgr18JwJDqqlnZN9SbThdbVWis/UqdZVvsZlyQeXiPp6SfaW7pxSS4OmpaVXq0VObxN/z9TD/TlSA2ASN2MqQQemMSbat1G8vGOxW3dHwXtaefoSG98euOQ+skK7oKp4W74iL4c9u7HB6DsrwdtWXFJXfWpayy0FlQeQGPU8se8rNRu42yy3uZZ2ijsylhnp+F6a9M984bOAoUuwGPPnOcvryFxt2xxgknodGkrgXOmrgHfVXAOlEgG5VgGwCAZAQDICAZAQCRAJgCATAEAmAIAgCAIAgCAIBw2vAK3V28iPWAcVetbV6WzSi3ubypRXOf45/KbKNRU5qTWcG63qqlVjNrOOxQVfh0wWx9RdvtI/pd1uVUPqcnxSwq6rUlNOHCXYsrvWq9V/2nswjy91VtTOlqqvd+h+WenlLq2uHWp72sI+Z31DZWcXPdJ9fd+pw0cXpcZyR7qZkrmnnGeTKrpV1SfMTg4nq+8O1fgB5n9Rk2hSc3vfQ63+mtInS/1FXhvhI4iAJO2pHYYPW9h+yWm4mtpsezdUyghGUDBGR5TnNXvatGqlTaw0U+oz528Nfqe+1HZ7hunp7pkUrjG0DmfrOYcm3nuVhT2XIid1RWtNQ/KoA3f3esNtvLPEjjY8x7zw9LnQp0gF1p1gHdWsA3qIBtAgGQEAyAgGUAmATAEAmAIBMAQBAEAQBAEAQBAKq9oBUa5+sA81Y2HOOXPMAtdF2hurGCd6/OAcXEdLodXaLrUsV+W7aeTY6ZmyNapGOxPg0yoU5S3uPJ26/TcPu070jwFkKqxUHaccj84pVHTnGa6p5JEJuElJdjw/F+ytVVW6i63UXbhkbURceeB9vOX9trk5Vl43EfQsqWoSc/j6G/slw5KjY+q0tVhO3uxYA5X15dB5SNqmoxrTXgtrzNV3dKo1sPVNxZgNtapSvpUip/gSmbb6kB8nBZYSckkn5854DUzQDLTJub2gHotFV0gFtQkA7EWAblEAzAgGQEAkCATAJgEwBAJgCATAEAQBAEAQBAEAQCpvEAqdYnWAeb19ZVs+RgHOGgGQaATugEZgDMAgtAMS0AmusucCAXeg0WMQC609OIB31JAOhFgGwCAZAQDKASBAEAmAIBMAQBAJgCAIAgCAIAgEwBAKy1YBw6iqAVGs0mcwClv0TL05iAcxyOsAboA3QBugErWzdAYB26fhpPxftALjS6ADygFpRp8QDsrrgG9UgG0CAZAQDLEAkQBAJgCATAEAQCYAgCAIAgCABAEAQBAOR1gHPZXAOW3TwDjt0efKAcdvDwfKAc7cKX0gGI4SvpAN1fCwPIfaAdlXDwPL9oB2VaQDygHVXRAOhK4BtVYBmFgGWIBIEAkQCYAgEwBAEAQCYAgCAIAgCAIAgCAIAgGkiAa2WAa2rgGs1QDW1EAx/00ADTwDNdPAM1pgGxa4BsCwDMLAJAgGWIBOIAgEwBAJgCAIBMAQBAEAQBAEAQBAEAQBAEA1mARAMTAMSIBBEAjEAYgEgQCQIBkIBIgEwCYBMAmAIAEAmAIAEAmAIAgCAIAgCAIAgCAIAgCAIB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6" descr="data:image/jpeg;base64,/9j/4AAQSkZJRgABAQAAAQABAAD/2wCEAAkGBxAPDw8PEBAQEBAPDw8PDxUPDw8PFhAUFRUWFhQWFBQYHCggGBolHBQUITEhJikrLi4uFx8zODMsNygtLisBCgoKDg0OGxAQGzgkHyQvLDQ3OC0sLzAwLC0sNC8vLDQvLTQtLCwsLCwsLCwsLCwsLCwsLCwsLCwsLCwsLCwsLP/AABEIALsBDgMBEQACEQEDEQH/xAAcAAEAAgMBAQEAAAAAAAAAAAAAAQUCAwQGBwj/xAA4EAACAgECAwYEBQMDBQEAAAABAgADEQQSBSExBhMiQVFxMmGBkQdCUqHBI3KxFBXRQ1NiwtIW/8QAGwEBAAIDAQEAAAAAAAAAAAAAAAQFAgMGAQf/xAA1EQACAQMDAgQEBQMEAwAAAAAAAQIDBBEFEiExQRNRYXEigaGxFDKRwfAGI+EkM0LxFTTR/9oADAMBAAIRAxEAPwD7ZAEAQBAEAQBAEAQBAEAQBAEAQBAEAQBAEAQBAEAQBAEAQBAEAQBAEAQBAEAQBAEAQBAEAQBAEAQBAEAQBAEAQBAEAQAxAGTyA655QFz0Ma7VYZVgwPQqQw+4niaZ7KLi8SWDKenggCAIAgCAIAgCAIAgCAIAgCAIAgCAIAgCAIAgCAIAgCAIAgCAIAgHy78cuJW11aWhGKpcbnswcbtmwKD8vETIty+Ei90SCzOp3WMfUp9fwXX8Gr1zUapDpwtQ5WYtyxUqxQfCeoznmJrdJ008PgmwvoXsqaqRzJN9Vx6m+7t1r9LoOFurrZZqRqDYbVDbttgVB7YMydSajHDNMLS2qVaznHhYxh4xxyW2r/FypNQa107WVIdrPv2knoSq46cjjJnsrlp8Lg10dDjOHxVMSfbHHzZe0fiVwxm298y8lIZq2xzAOMj0ziZ/ioZ5Iq0S6cd0cP58nouG8W0+qDNRdXaFxu2MDtznGR5dD9pujOMlmLIFe1rUGo1YtNnaDnpMjQ1gQBAEAQBAEAQBAEAQBAEAQBAEAQBAEAQBAEAQBAEAQCMwCMwDxn4icBbiNKVoFV6n3ozAnqMMpx5Hl9hNVWnvWCbY3jtam7GUz53d2O1oTUvezWWNWBXtsZt5XGN+eZwq4AmlW7w8vktHrEHUgoxxFPnp38ipNervOh0b0msaUsqF1dPCzh2LMeXLGOU1xjOTSa6EqtWtaUJ1ISzu9Ss4pattt9u1ac27hUu47SSd20nPQ+R9ZqfVk+nHEYx/NHHXv/PY9D20o066Hhl1dFdF19Ja7ul2Btqrg7egznP1m6qlhPBX2FSTq1Y7m0un1OrtJoDw46fQaO+4DXCiy8swBLHwIuVA8I3McfP5ROG3EF3PLS4dZSuKiy4cL+cnRw3imr4Lr7tG93ep3bgZ3FcmsvW4U9CCB+88gnSm1kzuJU762jUcecr368rPc7OzP4nakLqDqilvdadrKgVCl7N6qASPLxftPadaazl5Nd5plvKUFSjty8PnPBe8M/Fap6Huv07oEsqq/psH3M4duhxgAIfuJsjc/DmS/QjVdFXjKnSqdm/iWPtk9Bwnt5w7VMqJcVsYgKtiMhJPQZ5j95nC4hJ4Ilxo91Ri5tJpd00/8/Qv9Nrareddldg/8HV/8GbVJPoyvqUalP8APFr3WDfMjWIAgCAIAgCAIAgCAIAgCAIAgCAIAMAQCMwCCYBgzwCKW3Z+RxAMmQQDU+mU+UA4tRwtG8hAPPa7sLpLW3NShbOcjKk+5B5zBwi3lo3wuq0I7YzaRW9puxH+s7nNjIKQQoChsg4z1/tmNSkp4ybrS+lbKSSzkqu3XZ7U6hqLqVzZQNvxBSQDlSPmDmYVqTlyiTpt9ChuhVXws8zfw/WWvqtZrlfvFpYLlRl327F+DkABzmrw54cpE78Zb7qdGh+XP6fqeUShiVAHN87eeOWSP/UzTt5wWjqpRlLybRYbwNBjzbWZ+iVD/wC57/w+Zgv/AGX6RRf9ntBZWwut0YVKNLfeLlL4ylTFCxDFSSdvkJshFrloh3NWnJKEJt5klh+/tk81pbdiNYLnS1GTu1VfiH5jv3eEj25+okfbHHqXHjVt23rF+b/Y/QP4f6m+3hums1OTYQ2C2dzJuOwn6fxLGju2LccbqXhfiZeEsLjp0z3+p6LM2kAmATAEAQBAEAQBAEAQBAEAQBmAIBEAZgGBMA1PZAOO/UYgFboONBNQ9bnCPtwfRsecA9MpBGRzgEwCCIBiVgGJrgGp9MD5QDlu4YjeQgFRruylFpy1SE4IyVGcH0PWeNJ9TONSUfys8zxP8OKXULXvqClmG1twycZJ3Z9BNUqEWsE2jqlxTk5Zy35lDZ+H+qpFvdXBg9bIFO5M7uRzjkeWZr/D4zhk16wqjjvj0eeCh13ZTU00ITQ7Wi1y/dg2eDau3OPQq33mudGSh6ky31SlOu8vEWl18+59t7L8QezQ0W3BkYUgWb1Knco2k4PrjP1kum24LJz97CELicYPKzxjyfJa025A9hMyMbw0A2QBAEAQBAEAQBAEAQBAMLmIVioywVio9TjkJ5LKTwerDayeX4fxYNWHLsbSfMnm2emP2xONhd11Uzl78/L29i5q2/OEvhPUq4PQg+xE7GM4y6MpmmiZkeGJgHLrdSKq2sboo549c4A+5mqtWjSpuo+iM6dN1JKK7nINQWClgBuHLac/PEr7PUvHmoyjjPT5G6rQUc4fQrtfbgGWpGPKaq3Lt9IBZ8K7Q204XO9PQ+XsYB6rQdoqLcDdsb0blALVLFPMEH2gGUAQBAIxAIKwDE1iAYNpx6CAceruopGXYA+g5kwDzXFeNm8itRtr3DI825+cAudJqcwCyrsgHbAEAQBAEAQBAEAQDhTiaMTtDFQcFhjH055MrJarRU3Hl479iQ7aSXJ2K2Rkcweksk01lEdrHDKnjXFO721ow7xjzxgkD0A9TK3U7irSprwerf6GVrWtZV/BnNbn0WfueYdkFr2MhNoY7t3Igj1HrOWrTrOf93qdHCCcEoPj0PSdntSbUVyMZ345Y5DpLfR3Lxce/wCxVXsFFtL0LkzpSvODi+rFVR67nyiYODkg8/pIV/dq2pOT6vhe5ItqLqzx2RQafh4FZ7xm2EAEZOX9/U5nH03U5ab5+vy7ltUqrdiK5+x1aNagxwXBVT4bDjZ68j0lxpMacK8lNYkl37eZCvJT8Pc8Y80a9WodcqQwPQggg/WdJGSksorIyjJbovK9DynE6SrbvI9flPTI5A8AzFkA69Pr7E+B2X2MAs9P2m1C/mDe4gHdV2uf81YPsYB0r2uHnWfuIBn/APrU/wC233EAwbtaPKo/UiAc9vaq0/Cqj7mAV+p45e/VyP7eUArbLSeZJPvzgGFbZZfeAem4eTygF1SeUAtYAgCAIAgCAIAgGrU2qiM7clVST7fKYVJxhFyl0RlGLk0l1Z894NxqzvE0hXunsLbO8IC4HTxdM9OU5CFtKrNqlJYb7+pe1lFLdNcpdiy03aNncadwaK036e3me8UgFc7h8Jzg8vWdRT/tpU+yWD57c61P8b4dRbYNvPz9SjKtTawFned3YSlnLLAHKk+p9faYySzwc1cyjRunKhLOHwztt1q6jVgAKjXBSwLfpUBmEqdUt6ck62cPg7rRNfu7qtGlGn/bSeX5Pr19+iPVcHuUWGpMbErwvzwRmYaNUj40oen78l9dQl4anLq2XE6UrzxvabiIXWKjHCpWmM+rEk/sBOZ1vdKqorsi60+C8Fvuzm46w1NdapY1RrdLFZXKjI+Q+Ln9pXUruMF+XMu3PT/JquLKtODjCW3PpyUOisuF76V1e9rMsWrFhOD1JLAfU5Ikh0J18VaXLaKS1So79Ou/ijLv7/zOT2PBdFs04U7urYDrtwM+n8mdDpymrdKaafqZU7WFqvChLcl7GnXaDcDyk42HmdbwtkOV5j09PaAV+4jkeR+cAzWyAZrZANgeAZh4BkHgDfABeAYl4BjuJ5DmYBZ8O0JzuPX/ABAPR6SjEAs6k5QCygCAIAgCARAEAQDy3bLjQ09mkrIzW7s9p/SByTPyyT9pT6vLNNU116++CfY08uUvkcXEeA16pLrFsVbSv9HJ8O0rzXHqT5jn0lZY0qNSnLdLa08/IkzuKlNpbcrDyefbSX1It2oFpLLWru6jIx4VNhHuF3H0EuadaNTiLzg+bazb3txN1qlHalnp5fqTNhzRimlWy2okHchO3Gc8+v06SBqKXgN5w/XudV/SV3Wo3myMXKEuuO3k/l+56jRf0NQASSMVuuf0uAD9jmV0ErS7pyj+VpfpLr9T6RUfjUX58/Q9VunXFGeR7QWql1t5VXFPdMA3MErg4+85XUK2L9SjzjBZOo6NjKXfEjg4Hqxq7LbXSquioZCIiqM9ck9Tiabq4dV9El6EHTrivNSqzfHRfdnVou29G4Viq3ugAFcAZJPXwemenOW9te0qEI0scL7kCrqMJVG30PWciAfXnzlznJLNNlOYBx3aIHygFVq+DK3VcwCn1HZ8j4SR+8A4rOE2r5A/tANR0to6ofpzgDu3/S32MAkK36W+xgGYqc/lP2gG1NFYfy494B1U8HY9T9oBa6ThIXygFrRpMQDvqpgHQqQDqgCAIBEAQBAEAjMA8N2wp76+1cfDUij3ILfzOX1eti5XokXunxxR92c/4e13WpdXc7L3BUV4AyVOepPpibLewo3LclJr0RpuqsqeMrOT2h0FZR62BdbFKPvO7IPl8pd0LSlQzsXUq603VW2XQ8dd2Zvrqvbep7kOauRc2qvMZAPI49+c98Hqzj5/0805zzws4S7mvQasNTUQi7VtO2xQBvyrZBPmRgSn1hP8Os9mX39HSqOnUpyhhJdemf8Ao7ON34/0jDGWrdD9MEfzIl6oztaMs84OstP92pHtkz1HaTopSwrsAHdgnc3/AJEdJhW1SrWW1Pal68v+ehWwdOlOSqcNPy7FNrzfqhtK7K85Fa7ct/eTyxK+FSO5JPnzfCNFzdKqtiXHr3MNNwO19yLvqDeGwP4Vx7j4vp95ZUdPuZ1NsljHf+dSJPx9rhCeE+3Ys9J2XNNtdlV4wpUnfWMgjrtx5EestlpeycZQn0+pGVjtknGXQ9ctktiwMwYA2wDE1CAa20wPlANL6IHygGpuHL6QDWeGL6QCP9rX0gGa8NHpANi6AekA3ppB6QDctAgGxa4BsCwDMLANkAQCIAgEQBmARmAQTAKHiunBvOf+pV+65H/E5fWqeK8Zea+xaWlRql7P7mnsyNjMvTwf4OP5mWhT/uzXp9n/AJNmpcxT9S+Z50xTlNX2n0bb8XrhOZJyN3zX9X0kVXtB5+LoTJWFwsfD1POcR7T16qxa0VlSti29+QOQQOXlKTVLtV4KMFxksba2/DvM5LLXQq9S5uINbgbWODgN8pSRxTb3LqYyqSjNuJY6d8BVY7n2+EZAJ9cAyNJZeVwiOqUNzbXLOlUH/UOR5IDlR7nq3+J1Om6RQUVVk97+hW1IR38LB0f7h6ToPQ8N9OrJgFjRbAO2t4BuUwDYIBliANsAbIA7uANkAbIBOyATtgEhYBOIBOIAgEwBAIzAIzAOfXayuitrbG2ovXzJJ6ADzJmupUjTi5y6IzhCU5KMepQ/75qL8mita6x+ezxE+w6f5lBcaxN/7Uf1LKNjTp48V8+SHC9c9+4vc3hJACkJ0OOeJB/8hcTl8U8e3BsrUIU18MC50mp3hs8yrFSfXpznQ6defiIYf5l9fUra9LY15Mr+OXhH07eebB9MLn+PvIOupbIS75ZKsIuSnH0RxcKvAtJyADvHM488/wASv0WWLr3T/Zkm9g/Bx34Kbtj29GjsfTVVb71A3GwEIoIB5fq5H2nSV67hwlye6ZpKulvnPC8l1/wfO24wp+GsBmYkqAqKM+YxyEopUJSk3JnSRsnBYzwjvS4hdxJTI54b/jrIzhl4XJDqQh1ljC8yx4Hpw757woB4hs5lx58+gEl2trTuJONR/IgajUdOnlRznv5F/d3eNu0HnnJ5nPru65l5GzoRp+GorBz3iSznJq3+Q5Aek3whGC2xWEYNt9ToopJmQLLTUwCyorgHdUsA6UEA2rAMxAJAgE4gE4gDEAYgDEAnEAYgDEAQBAIgCAQYBiTAPE/inrK001KMxDvaSgAPPapySfL4h95A1BNwSXmibZPE235FQOIaheFUPQCxAqLgDcdn5+U5qnGLuHCf5clhUSXxLrg9XqOEU7t1Zar1FZAB+h6H5zo62l21VptY9iuhfVYrD59yFvr07LWXCq58GW8QY/5BkC4tZ2cvGo/l+3+H9D1Vo1/hk/i+/sVPG7mNwBOQieHnn4jzx9hMLqNbUdroQbx19G/Uyp31rp6/1FRRcnxnrwef4jp7NVU9AKojMGDjLEYOQNvLz+clw0iMKviKXbpgk0NXdNqe3Pz6o8r2l0GvQKdS73VJyR9xdVz5HPNT06zbWhOP5uUdFp11aVW/BSjJ9UbeCdnF1VBfNlLhhtdgHrtB67VwDy9cmZ0qCnHlYZFv9Vna10oyUl5eXzPVcN4fTpFATLMPzvzP0H5R8hJVOhCHKXJzd3fVbmWZcLyRrCorEoiqW6lRjMzVOKeUuSNKpOSw3wbawTMzAsNNp4BaaeiAWFNMA7K64B0IsA3KsAzAgGYgEwCYAgEwBAEAmAIAgCAIBgYBBMAxzAMXbEA8r2w4MmtrCuSChJQj8pmE6cZrDM4TcHlHH2HraittJZgtUxNTfqQ9Pr1E5u+tvAq7uql9/L5k5VfEhny4NGt7REvcio9eMqpwCVYcicZ6ZnRadb1fATlJPPT2OYvtaoUqkqe1prjt1PPjTs3jtLWPnmcFiT5YHlLjYksNHITuqlSpmMnn1f7nbXWWwrVvnkVG7r7kHAmCqU9r7Eh6ZfKrF7dzfnyvmX+i0gwuQAcDO3oJAljLwdxRU1Tip4zjt0+RZJo1ZSrKGVhghgGBHoR5zw3JtPKKLj1JoYAfAwyny9RB4+SlJLQDoo02YBZafSwCy0+nxALGqmAdddcA3qsA2KsA2AQDICASIBlAAgEwBAJgCAIAgCAIAgGomAYM0AnoIBz3NAPE9pe11VDGtFNtinDgHaq+ozjmZYW+nVKsdzeEW1ppFWvHfJ4i+nqea1naasPVeGdNocMnNTlgMHI5EDB+801NLc57asd0Vz6ZK+8sL7ZKnaSSn55XTuvR9DgHaYWWZU4BPIFc59zN7jOksQj8K8jk6mhQ3OFxVzVfVrnn37nJ2k7VXVoq0hULDDN1I9hN9rJVng1Uv6ehSe6tLJTajtXq7axWG7oYw5r5Fvr5fST7bS6anvlyXbrbY7Y8JHd2d7VarSbR3veVgg92+W5eYDEZGZKuNLjXf5MPzMqdeMI5csnsF/Edmf8ApVIEwPDaW3Zx4vEORH0kRaAoR/uS581/8JFGvCpwup6Di+rbUaPSXWV909hZwuSfCQcHn6jBnPV4QhUcYPKRuKzT05moFpp9PALGnTwDuqpgHVXXAN6rANgWAZgQDIQCYBMAmAIBIgEwBAEAQBAEAQBAOdmgHNdbjnAN2vtZK7HRDYyozKoIBcgZCg/OZRSbSfQygk5JSeEfJeIdrtZZdv3Gnu3OKgpUKR5ODzY8/OdPQ0+2dLjnPfv8vI7W20mzlRxH4s9+/wAvIp+J6l9Q5vapNx+Lu12bj6nrk/ObaVtGjHbDn3ZU3txa2tOpZW1woVsf85dPn0Tx+hzik2LlkKk+TYM9UHNfEsHyupJ0arSnnHdPr8+5XstQYrkgr18JwJDqqlnZN9SbThdbVWis/UqdZVvsZlyQeXiPp6SfaW7pxSS4OmpaVXq0VObxN/z9TD/TlSA2ASN2MqQQemMSbat1G8vGOxW3dHwXtaefoSG98euOQ+skK7oKp4W74iL4c9u7HB6DsrwdtWXFJXfWpayy0FlQeQGPU8se8rNRu42yy3uZZ2ijsylhnp+F6a9M984bOAoUuwGPPnOcvryFxt2xxgknodGkrgXOmrgHfVXAOlEgG5VgGwCAZAQDICAZAQCRAJgCATAEAmAIAgCAIAgCAIBw2vAK3V28iPWAcVetbV6WzSi3ubypRXOf45/KbKNRU5qTWcG63qqlVjNrOOxQVfh0wWx9RdvtI/pd1uVUPqcnxSwq6rUlNOHCXYsrvWq9V/2nswjy91VtTOlqqvd+h+WenlLq2uHWp72sI+Z31DZWcXPdJ9fd+pw0cXpcZyR7qZkrmnnGeTKrpV1SfMTg4nq+8O1fgB5n9Rk2hSc3vfQ63+mtInS/1FXhvhI4iAJO2pHYYPW9h+yWm4mtpsezdUyghGUDBGR5TnNXvatGqlTaw0U+oz528Nfqe+1HZ7hunp7pkUrjG0DmfrOYcm3nuVhT2XIid1RWtNQ/KoA3f3esNtvLPEjjY8x7zw9LnQp0gF1p1gHdWsA3qIBtAgGQEAyAgGUAmATAEAmAIBMAQBAEAQBAEAQBAKq9oBUa5+sA81Y2HOOXPMAtdF2hurGCd6/OAcXEdLodXaLrUsV+W7aeTY6ZmyNapGOxPg0yoU5S3uPJ26/TcPu070jwFkKqxUHaccj84pVHTnGa6p5JEJuElJdjw/F+ytVVW6i63UXbhkbURceeB9vOX9trk5Vl43EfQsqWoSc/j6G/slw5KjY+q0tVhO3uxYA5X15dB5SNqmoxrTXgtrzNV3dKo1sPVNxZgNtapSvpUip/gSmbb6kB8nBZYSckkn5854DUzQDLTJub2gHotFV0gFtQkA7EWAblEAzAgGQEAkCATAJgEwBAJgCATAEAQBAEAQBAEAQCpvEAqdYnWAeb19ZVs+RgHOGgGQaATugEZgDMAgtAMS0AmusucCAXeg0WMQC609OIB31JAOhFgGwCAZAQDKASBAEAmAIBMAQBAJgCAIAgCAIAgEwBAKy1YBw6iqAVGs0mcwClv0TL05iAcxyOsAboA3QBugErWzdAYB26fhpPxftALjS6ADygFpRp8QDsrrgG9UgG0CAZAQDLEAkQBAJgCATAEAQCYAgCAIAgCABAEAQBAOR1gHPZXAOW3TwDjt0efKAcdvDwfKAc7cKX0gGI4SvpAN1fCwPIfaAdlXDwPL9oB2VaQDygHVXRAOhK4BtVYBmFgGWIBIEAkQCYAgEwBAEAQCYAgCAIAgCAIAgCAIAgGkiAa2WAa2rgGs1QDW1EAx/00ADTwDNdPAM1pgGxa4BsCwDMLAJAgGWIBOIAgEwBAJgCAIBMAQBAEAQBAEAQBAEAQBAEA1mARAMTAMSIBBEAjEAYgEgQCQIBkIBIgEwCYBMAmAIAEAmAIAEAmAIAgCAIAgCAIAgCAIAgCAIB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8" descr="data:image/jpeg;base64,/9j/4AAQSkZJRgABAQAAAQABAAD/2wCEAAkGBxAPDw8PEBAQEBAPDw8PDxUPDw8PFhAUFRUWFhQWFBQYHCggGBolHBQUITEhJikrLi4uFx8zODMsNygtLisBCgoKDg0OGxAQGzgkHyQvLDQ3OC0sLzAwLC0sNC8vLDQvLTQtLCwsLCwsLCwsLCwsLCwsLCwsLCwsLCwsLCwsLP/AABEIALsBDgMBEQACEQEDEQH/xAAcAAEAAgMBAQEAAAAAAAAAAAAAAQUCAwQGBwj/xAA4EAACAgECAwYEBQMDBQEAAAABAgADEQQSBSExBhMiQVFxMmGBkQdCUqHBI3KxFBXRQ1NiwtIW/8QAGwEBAAIDAQEAAAAAAAAAAAAAAAQFAgMGAQf/xAA1EQACAQMDAgQEBQMEAwAAAAAAAQIDBBEFEiExQRNRYXEigaGxFDKRwfAGI+EkM0LxFTTR/9oADAMBAAIRAxEAPwD7ZAEAQBAEAQBAEAQBAEAQBAEAQBAEAQBAEAQBAEAQBAEAQBAEAQBAEAQBAEAQBAEAQBAEAQBAEAQBAEAQBAEAQBAEAQAxAGTyA655QFz0Ma7VYZVgwPQqQw+4niaZ7KLi8SWDKenggCAIAgCAIAgCAIAgCAIAgCAIAgCAIAgCAIAgCAIAgCAIAgCAIAgHy78cuJW11aWhGKpcbnswcbtmwKD8vETIty+Ei90SCzOp3WMfUp9fwXX8Gr1zUapDpwtQ5WYtyxUqxQfCeoznmJrdJ008PgmwvoXsqaqRzJN9Vx6m+7t1r9LoOFurrZZqRqDYbVDbttgVB7YMydSajHDNMLS2qVaznHhYxh4xxyW2r/FypNQa107WVIdrPv2knoSq46cjjJnsrlp8Lg10dDjOHxVMSfbHHzZe0fiVwxm298y8lIZq2xzAOMj0ziZ/ioZ5Iq0S6cd0cP58nouG8W0+qDNRdXaFxu2MDtznGR5dD9pujOMlmLIFe1rUGo1YtNnaDnpMjQ1gQBAEAQBAEAQBAEAQBAEAQBAEAQBAEAQBAEAQBAEAQCMwCMwDxn4icBbiNKVoFV6n3ozAnqMMpx5Hl9hNVWnvWCbY3jtam7GUz53d2O1oTUvezWWNWBXtsZt5XGN+eZwq4AmlW7w8vktHrEHUgoxxFPnp38ipNervOh0b0msaUsqF1dPCzh2LMeXLGOU1xjOTSa6EqtWtaUJ1ISzu9Ss4pattt9u1ac27hUu47SSd20nPQ+R9ZqfVk+nHEYx/NHHXv/PY9D20o066Hhl1dFdF19Ja7ul2Btqrg7egznP1m6qlhPBX2FSTq1Y7m0un1OrtJoDw46fQaO+4DXCiy8swBLHwIuVA8I3McfP5ROG3EF3PLS4dZSuKiy4cL+cnRw3imr4Lr7tG93ep3bgZ3FcmsvW4U9CCB+88gnSm1kzuJU762jUcecr368rPc7OzP4nakLqDqilvdadrKgVCl7N6qASPLxftPadaazl5Nd5plvKUFSjty8PnPBe8M/Fap6Huv07oEsqq/psH3M4duhxgAIfuJsjc/DmS/QjVdFXjKnSqdm/iWPtk9Bwnt5w7VMqJcVsYgKtiMhJPQZ5j95nC4hJ4Ilxo91Ri5tJpd00/8/Qv9Nrareddldg/8HV/8GbVJPoyvqUalP8APFr3WDfMjWIAgCAIAgCAIAgCAIAgCAIAgCAIAMAQCMwCCYBgzwCKW3Z+RxAMmQQDU+mU+UA4tRwtG8hAPPa7sLpLW3NShbOcjKk+5B5zBwi3lo3wuq0I7YzaRW9puxH+s7nNjIKQQoChsg4z1/tmNSkp4ybrS+lbKSSzkqu3XZ7U6hqLqVzZQNvxBSQDlSPmDmYVqTlyiTpt9ChuhVXws8zfw/WWvqtZrlfvFpYLlRl327F+DkABzmrw54cpE78Zb7qdGh+XP6fqeUShiVAHN87eeOWSP/UzTt5wWjqpRlLybRYbwNBjzbWZ+iVD/wC57/w+Zgv/AGX6RRf9ntBZWwut0YVKNLfeLlL4ylTFCxDFSSdvkJshFrloh3NWnJKEJt5klh+/tk81pbdiNYLnS1GTu1VfiH5jv3eEj25+okfbHHqXHjVt23rF+b/Y/QP4f6m+3hums1OTYQ2C2dzJuOwn6fxLGju2LccbqXhfiZeEsLjp0z3+p6LM2kAmATAEAQBAEAQBAEAQBAEAQBmAIBEAZgGBMA1PZAOO/UYgFboONBNQ9bnCPtwfRsecA9MpBGRzgEwCCIBiVgGJrgGp9MD5QDlu4YjeQgFRruylFpy1SE4IyVGcH0PWeNJ9TONSUfys8zxP8OKXULXvqClmG1twycZJ3Z9BNUqEWsE2jqlxTk5Zy35lDZ+H+qpFvdXBg9bIFO5M7uRzjkeWZr/D4zhk16wqjjvj0eeCh13ZTU00ITQ7Wi1y/dg2eDau3OPQq33mudGSh6ky31SlOu8vEWl18+59t7L8QezQ0W3BkYUgWb1Knco2k4PrjP1kum24LJz97CELicYPKzxjyfJa025A9hMyMbw0A2QBAEAQBAEAQBAEAQBAMLmIVioywVio9TjkJ5LKTwerDayeX4fxYNWHLsbSfMnm2emP2xONhd11Uzl78/L29i5q2/OEvhPUq4PQg+xE7GM4y6MpmmiZkeGJgHLrdSKq2sboo549c4A+5mqtWjSpuo+iM6dN1JKK7nINQWClgBuHLac/PEr7PUvHmoyjjPT5G6rQUc4fQrtfbgGWpGPKaq3Lt9IBZ8K7Q204XO9PQ+XsYB6rQdoqLcDdsb0blALVLFPMEH2gGUAQBAIxAIKwDE1iAYNpx6CAceruopGXYA+g5kwDzXFeNm8itRtr3DI825+cAudJqcwCyrsgHbAEAQBAEAQBAEAQDhTiaMTtDFQcFhjH055MrJarRU3Hl479iQ7aSXJ2K2Rkcweksk01lEdrHDKnjXFO721ow7xjzxgkD0A9TK3U7irSprwerf6GVrWtZV/BnNbn0WfueYdkFr2MhNoY7t3Igj1HrOWrTrOf93qdHCCcEoPj0PSdntSbUVyMZ345Y5DpLfR3Lxce/wCxVXsFFtL0LkzpSvODi+rFVR67nyiYODkg8/pIV/dq2pOT6vhe5ItqLqzx2RQafh4FZ7xm2EAEZOX9/U5nH03U5ab5+vy7ltUqrdiK5+x1aNagxwXBVT4bDjZ68j0lxpMacK8lNYkl37eZCvJT8Pc8Y80a9WodcqQwPQggg/WdJGSksorIyjJbovK9DynE6SrbvI9flPTI5A8AzFkA69Pr7E+B2X2MAs9P2m1C/mDe4gHdV2uf81YPsYB0r2uHnWfuIBn/APrU/wC233EAwbtaPKo/UiAc9vaq0/Cqj7mAV+p45e/VyP7eUArbLSeZJPvzgGFbZZfeAem4eTygF1SeUAtYAgCAIAgCAIAgGrU2qiM7clVST7fKYVJxhFyl0RlGLk0l1Z894NxqzvE0hXunsLbO8IC4HTxdM9OU5CFtKrNqlJYb7+pe1lFLdNcpdiy03aNncadwaK036e3me8UgFc7h8Jzg8vWdRT/tpU+yWD57c61P8b4dRbYNvPz9SjKtTawFned3YSlnLLAHKk+p9faYySzwc1cyjRunKhLOHwztt1q6jVgAKjXBSwLfpUBmEqdUt6ck62cPg7rRNfu7qtGlGn/bSeX5Pr19+iPVcHuUWGpMbErwvzwRmYaNUj40oen78l9dQl4anLq2XE6UrzxvabiIXWKjHCpWmM+rEk/sBOZ1vdKqorsi60+C8Fvuzm46w1NdapY1RrdLFZXKjI+Q+Ln9pXUruMF+XMu3PT/JquLKtODjCW3PpyUOisuF76V1e9rMsWrFhOD1JLAfU5Ikh0J18VaXLaKS1So79Ou/ijLv7/zOT2PBdFs04U7urYDrtwM+n8mdDpymrdKaafqZU7WFqvChLcl7GnXaDcDyk42HmdbwtkOV5j09PaAV+4jkeR+cAzWyAZrZANgeAZh4BkHgDfABeAYl4BjuJ5DmYBZ8O0JzuPX/ABAPR6SjEAs6k5QCygCAIAgCARAEAQDy3bLjQ09mkrIzW7s9p/SByTPyyT9pT6vLNNU116++CfY08uUvkcXEeA16pLrFsVbSv9HJ8O0rzXHqT5jn0lZY0qNSnLdLa08/IkzuKlNpbcrDyefbSX1It2oFpLLWru6jIx4VNhHuF3H0EuadaNTiLzg+bazb3txN1qlHalnp5fqTNhzRimlWy2okHchO3Gc8+v06SBqKXgN5w/XudV/SV3Wo3myMXKEuuO3k/l+56jRf0NQASSMVuuf0uAD9jmV0ErS7pyj+VpfpLr9T6RUfjUX58/Q9VunXFGeR7QWql1t5VXFPdMA3MErg4+85XUK2L9SjzjBZOo6NjKXfEjg4Hqxq7LbXSquioZCIiqM9ck9Tiabq4dV9El6EHTrivNSqzfHRfdnVou29G4Viq3ugAFcAZJPXwemenOW9te0qEI0scL7kCrqMJVG30PWciAfXnzlznJLNNlOYBx3aIHygFVq+DK3VcwCn1HZ8j4SR+8A4rOE2r5A/tANR0to6ofpzgDu3/S32MAkK36W+xgGYqc/lP2gG1NFYfy494B1U8HY9T9oBa6ThIXygFrRpMQDvqpgHQqQDqgCAIBEAQBAEAjMA8N2wp76+1cfDUij3ILfzOX1eti5XokXunxxR92c/4e13WpdXc7L3BUV4AyVOepPpibLewo3LclJr0RpuqsqeMrOT2h0FZR62BdbFKPvO7IPl8pd0LSlQzsXUq603VW2XQ8dd2Zvrqvbep7kOauRc2qvMZAPI49+c98Hqzj5/0805zzws4S7mvQasNTUQi7VtO2xQBvyrZBPmRgSn1hP8Os9mX39HSqOnUpyhhJdemf8Ao7ON34/0jDGWrdD9MEfzIl6oztaMs84OstP92pHtkz1HaTopSwrsAHdgnc3/AJEdJhW1SrWW1Pal68v+ehWwdOlOSqcNPy7FNrzfqhtK7K85Fa7ct/eTyxK+FSO5JPnzfCNFzdKqtiXHr3MNNwO19yLvqDeGwP4Vx7j4vp95ZUdPuZ1NsljHf+dSJPx9rhCeE+3Ys9J2XNNtdlV4wpUnfWMgjrtx5EestlpeycZQn0+pGVjtknGXQ9ctktiwMwYA2wDE1CAa20wPlANL6IHygGpuHL6QDWeGL6QCP9rX0gGa8NHpANi6AekA3ppB6QDctAgGxa4BsCwDMLANkAQCIAgEQBmARmAQTAKHiunBvOf+pV+65H/E5fWqeK8Zea+xaWlRql7P7mnsyNjMvTwf4OP5mWhT/uzXp9n/AJNmpcxT9S+Z50xTlNX2n0bb8XrhOZJyN3zX9X0kVXtB5+LoTJWFwsfD1POcR7T16qxa0VlSti29+QOQQOXlKTVLtV4KMFxksba2/DvM5LLXQq9S5uINbgbWODgN8pSRxTb3LqYyqSjNuJY6d8BVY7n2+EZAJ9cAyNJZeVwiOqUNzbXLOlUH/UOR5IDlR7nq3+J1Om6RQUVVk97+hW1IR38LB0f7h6ToPQ8N9OrJgFjRbAO2t4BuUwDYIBliANsAbIA7uANkAbIBOyATtgEhYBOIBOIAgEwBAIzAIzAOfXayuitrbG2ovXzJJ6ADzJmupUjTi5y6IzhCU5KMepQ/75qL8mita6x+ezxE+w6f5lBcaxN/7Uf1LKNjTp48V8+SHC9c9+4vc3hJACkJ0OOeJB/8hcTl8U8e3BsrUIU18MC50mp3hs8yrFSfXpznQ6defiIYf5l9fUra9LY15Mr+OXhH07eebB9MLn+PvIOupbIS75ZKsIuSnH0RxcKvAtJyADvHM488/wASv0WWLr3T/Zkm9g/Bx34Kbtj29GjsfTVVb71A3GwEIoIB5fq5H2nSV67hwlye6ZpKulvnPC8l1/wfO24wp+GsBmYkqAqKM+YxyEopUJSk3JnSRsnBYzwjvS4hdxJTI54b/jrIzhl4XJDqQh1ljC8yx4Hpw757woB4hs5lx58+gEl2trTuJONR/IgajUdOnlRznv5F/d3eNu0HnnJ5nPru65l5GzoRp+GorBz3iSznJq3+Q5Aek3whGC2xWEYNt9ToopJmQLLTUwCyorgHdUsA6UEA2rAMxAJAgE4gE4gDEAYgDEAnEAYgDEAQBAIgCAQYBiTAPE/inrK001KMxDvaSgAPPapySfL4h95A1BNwSXmibZPE235FQOIaheFUPQCxAqLgDcdn5+U5qnGLuHCf5clhUSXxLrg9XqOEU7t1Zar1FZAB+h6H5zo62l21VptY9iuhfVYrD59yFvr07LWXCq58GW8QY/5BkC4tZ2cvGo/l+3+H9D1Vo1/hk/i+/sVPG7mNwBOQieHnn4jzx9hMLqNbUdroQbx19G/Uyp31rp6/1FRRcnxnrwef4jp7NVU9AKojMGDjLEYOQNvLz+clw0iMKviKXbpgk0NXdNqe3Pz6o8r2l0GvQKdS73VJyR9xdVz5HPNT06zbWhOP5uUdFp11aVW/BSjJ9UbeCdnF1VBfNlLhhtdgHrtB67VwDy9cmZ0qCnHlYZFv9Vna10oyUl5eXzPVcN4fTpFATLMPzvzP0H5R8hJVOhCHKXJzd3fVbmWZcLyRrCorEoiqW6lRjMzVOKeUuSNKpOSw3wbawTMzAsNNp4BaaeiAWFNMA7K64B0IsA3KsAzAgGYgEwCYAgEwBAEAmAIAgCAIBgYBBMAxzAMXbEA8r2w4MmtrCuSChJQj8pmE6cZrDM4TcHlHH2HraittJZgtUxNTfqQ9Pr1E5u+tvAq7uql9/L5k5VfEhny4NGt7REvcio9eMqpwCVYcicZ6ZnRadb1fATlJPPT2OYvtaoUqkqe1prjt1PPjTs3jtLWPnmcFiT5YHlLjYksNHITuqlSpmMnn1f7nbXWWwrVvnkVG7r7kHAmCqU9r7Eh6ZfKrF7dzfnyvmX+i0gwuQAcDO3oJAljLwdxRU1Tip4zjt0+RZJo1ZSrKGVhghgGBHoR5zw3JtPKKLj1JoYAfAwyny9RB4+SlJLQDoo02YBZafSwCy0+nxALGqmAdddcA3qsA2KsA2AQDICASIBlAAgEwBAJgCAIAgCAIAgGomAYM0AnoIBz3NAPE9pe11VDGtFNtinDgHaq+ozjmZYW+nVKsdzeEW1ppFWvHfJ4i+nqea1naasPVeGdNocMnNTlgMHI5EDB+801NLc57asd0Vz6ZK+8sL7ZKnaSSn55XTuvR9DgHaYWWZU4BPIFc59zN7jOksQj8K8jk6mhQ3OFxVzVfVrnn37nJ2k7VXVoq0hULDDN1I9hN9rJVng1Uv6ehSe6tLJTajtXq7axWG7oYw5r5Fvr5fST7bS6anvlyXbrbY7Y8JHd2d7VarSbR3veVgg92+W5eYDEZGZKuNLjXf5MPzMqdeMI5csnsF/Edmf8ApVIEwPDaW3Zx4vEORH0kRaAoR/uS581/8JFGvCpwup6Di+rbUaPSXWV909hZwuSfCQcHn6jBnPV4QhUcYPKRuKzT05moFpp9PALGnTwDuqpgHVXXAN6rANgWAZgQDIQCYBMAmAIBIgEwBAEAQBAEAQBAOdmgHNdbjnAN2vtZK7HRDYyozKoIBcgZCg/OZRSbSfQygk5JSeEfJeIdrtZZdv3Gnu3OKgpUKR5ODzY8/OdPQ0+2dLjnPfv8vI7W20mzlRxH4s9+/wAvIp+J6l9Q5vapNx+Lu12bj6nrk/ObaVtGjHbDn3ZU3txa2tOpZW1woVsf85dPn0Tx+hzik2LlkKk+TYM9UHNfEsHyupJ0arSnnHdPr8+5XstQYrkgr18JwJDqqlnZN9SbThdbVWis/UqdZVvsZlyQeXiPp6SfaW7pxSS4OmpaVXq0VObxN/z9TD/TlSA2ASN2MqQQemMSbat1G8vGOxW3dHwXtaefoSG98euOQ+skK7oKp4W74iL4c9u7HB6DsrwdtWXFJXfWpayy0FlQeQGPU8se8rNRu42yy3uZZ2ijsylhnp+F6a9M984bOAoUuwGPPnOcvryFxt2xxgknodGkrgXOmrgHfVXAOlEgG5VgGwCAZAQDICAZAQCRAJgCATAEAmAIAgCAIAgCAIBw2vAK3V28iPWAcVetbV6WzSi3ubypRXOf45/KbKNRU5qTWcG63qqlVjNrOOxQVfh0wWx9RdvtI/pd1uVUPqcnxSwq6rUlNOHCXYsrvWq9V/2nswjy91VtTOlqqvd+h+WenlLq2uHWp72sI+Z31DZWcXPdJ9fd+pw0cXpcZyR7qZkrmnnGeTKrpV1SfMTg4nq+8O1fgB5n9Rk2hSc3vfQ63+mtInS/1FXhvhI4iAJO2pHYYPW9h+yWm4mtpsezdUyghGUDBGR5TnNXvatGqlTaw0U+oz528Nfqe+1HZ7hunp7pkUrjG0DmfrOYcm3nuVhT2XIid1RWtNQ/KoA3f3esNtvLPEjjY8x7zw9LnQp0gF1p1gHdWsA3qIBtAgGQEAyAgGUAmATAEAmAIBMAQBAEAQBAEAQBAKq9oBUa5+sA81Y2HOOXPMAtdF2hurGCd6/OAcXEdLodXaLrUsV+W7aeTY6ZmyNapGOxPg0yoU5S3uPJ26/TcPu070jwFkKqxUHaccj84pVHTnGa6p5JEJuElJdjw/F+ytVVW6i63UXbhkbURceeB9vOX9trk5Vl43EfQsqWoSc/j6G/slw5KjY+q0tVhO3uxYA5X15dB5SNqmoxrTXgtrzNV3dKo1sPVNxZgNtapSvpUip/gSmbb6kB8nBZYSckkn5854DUzQDLTJub2gHotFV0gFtQkA7EWAblEAzAgGQEAkCATAJgEwBAJgCATAEAQBAEAQBAEAQCpvEAqdYnWAeb19ZVs+RgHOGgGQaATugEZgDMAgtAMS0AmusucCAXeg0WMQC609OIB31JAOhFgGwCAZAQDKASBAEAmAIBMAQBAJgCAIAgCAIAgEwBAKy1YBw6iqAVGs0mcwClv0TL05iAcxyOsAboA3QBugErWzdAYB26fhpPxftALjS6ADygFpRp8QDsrrgG9UgG0CAZAQDLEAkQBAJgCATAEAQCYAgCAIAgCABAEAQBAOR1gHPZXAOW3TwDjt0efKAcdvDwfKAc7cKX0gGI4SvpAN1fCwPIfaAdlXDwPL9oB2VaQDygHVXRAOhK4BtVYBmFgGWIBIEAkQCYAgEwBAEAQCYAgCAIAgCAIAgCAIAgGkiAa2WAa2rgGs1QDW1EAx/00ADTwDNdPAM1pgGxa4BsCwDMLAJAgGWIBOIAgEwBAJgCAIBMAQBAEAQBAEAQBAEAQBAEA1mARAMTAMSIBBEAjEAYgEgQCQIBkIBIgEwCYBMAmAIAEAmAIAEAmAIAgCAIAgCAIAgCAIAgCAIB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0" descr="data:image/jpeg;base64,/9j/4AAQSkZJRgABAQAAAQABAAD/2wCEAAkGBxAPDw8PEBAQEBAPDw8PDxUPDw8PFhAUFRUWFhQWFBQYHCggGBolHBQUITEhJikrLi4uFx8zODMsNygtLisBCgoKDg0OGxAQGzgkHyQvLDQ3OC0sLzAwLC0sNC8vLDQvLTQtLCwsLCwsLCwsLCwsLCwsLCwsLCwsLCwsLCwsLP/AABEIALsBDgMBEQACEQEDEQH/xAAcAAEAAgMBAQEAAAAAAAAAAAAAAQUCAwQGBwj/xAA4EAACAgECAwYEBQMDBQEAAAABAgADEQQSBSExBhMiQVFxMmGBkQdCUqHBI3KxFBXRQ1NiwtIW/8QAGwEBAAIDAQEAAAAAAAAAAAAAAAQFAgMGAQf/xAA1EQACAQMDAgQEBQMEAwAAAAAAAQIDBBEFEiExQRNRYXEigaGxFDKRwfAGI+EkM0LxFTTR/9oADAMBAAIRAxEAPwD7ZAEAQBAEAQBAEAQBAEAQBAEAQBAEAQBAEAQBAEAQBAEAQBAEAQBAEAQBAEAQBAEAQBAEAQBAEAQBAEAQBAEAQBAEAQAxAGTyA655QFz0Ma7VYZVgwPQqQw+4niaZ7KLi8SWDKenggCAIAgCAIAgCAIAgCAIAgCAIAgCAIAgCAIAgCAIAgCAIAgCAIAgHy78cuJW11aWhGKpcbnswcbtmwKD8vETIty+Ei90SCzOp3WMfUp9fwXX8Gr1zUapDpwtQ5WYtyxUqxQfCeoznmJrdJ008PgmwvoXsqaqRzJN9Vx6m+7t1r9LoOFurrZZqRqDYbVDbttgVB7YMydSajHDNMLS2qVaznHhYxh4xxyW2r/FypNQa107WVIdrPv2knoSq46cjjJnsrlp8Lg10dDjOHxVMSfbHHzZe0fiVwxm298y8lIZq2xzAOMj0ziZ/ioZ5Iq0S6cd0cP58nouG8W0+qDNRdXaFxu2MDtznGR5dD9pujOMlmLIFe1rUGo1YtNnaDnpMjQ1gQBAEAQBAEAQBAEAQBAEAQBAEAQBAEAQBAEAQBAEAQCMwCMwDxn4icBbiNKVoFV6n3ozAnqMMpx5Hl9hNVWnvWCbY3jtam7GUz53d2O1oTUvezWWNWBXtsZt5XGN+eZwq4AmlW7w8vktHrEHUgoxxFPnp38ipNervOh0b0msaUsqF1dPCzh2LMeXLGOU1xjOTSa6EqtWtaUJ1ISzu9Ss4pattt9u1ac27hUu47SSd20nPQ+R9ZqfVk+nHEYx/NHHXv/PY9D20o066Hhl1dFdF19Ja7ul2Btqrg7egznP1m6qlhPBX2FSTq1Y7m0un1OrtJoDw46fQaO+4DXCiy8swBLHwIuVA8I3McfP5ROG3EF3PLS4dZSuKiy4cL+cnRw3imr4Lr7tG93ep3bgZ3FcmsvW4U9CCB+88gnSm1kzuJU762jUcecr368rPc7OzP4nakLqDqilvdadrKgVCl7N6qASPLxftPadaazl5Nd5plvKUFSjty8PnPBe8M/Fap6Huv07oEsqq/psH3M4duhxgAIfuJsjc/DmS/QjVdFXjKnSqdm/iWPtk9Bwnt5w7VMqJcVsYgKtiMhJPQZ5j95nC4hJ4Ilxo91Ri5tJpd00/8/Qv9Nrareddldg/8HV/8GbVJPoyvqUalP8APFr3WDfMjWIAgCAIAgCAIAgCAIAgCAIAgCAIAMAQCMwCCYBgzwCKW3Z+RxAMmQQDU+mU+UA4tRwtG8hAPPa7sLpLW3NShbOcjKk+5B5zBwi3lo3wuq0I7YzaRW9puxH+s7nNjIKQQoChsg4z1/tmNSkp4ybrS+lbKSSzkqu3XZ7U6hqLqVzZQNvxBSQDlSPmDmYVqTlyiTpt9ChuhVXws8zfw/WWvqtZrlfvFpYLlRl327F+DkABzmrw54cpE78Zb7qdGh+XP6fqeUShiVAHN87eeOWSP/UzTt5wWjqpRlLybRYbwNBjzbWZ+iVD/wC57/w+Zgv/AGX6RRf9ntBZWwut0YVKNLfeLlL4ylTFCxDFSSdvkJshFrloh3NWnJKEJt5klh+/tk81pbdiNYLnS1GTu1VfiH5jv3eEj25+okfbHHqXHjVt23rF+b/Y/QP4f6m+3hums1OTYQ2C2dzJuOwn6fxLGju2LccbqXhfiZeEsLjp0z3+p6LM2kAmATAEAQBAEAQBAEAQBAEAQBmAIBEAZgGBMA1PZAOO/UYgFboONBNQ9bnCPtwfRsecA9MpBGRzgEwCCIBiVgGJrgGp9MD5QDlu4YjeQgFRruylFpy1SE4IyVGcH0PWeNJ9TONSUfys8zxP8OKXULXvqClmG1twycZJ3Z9BNUqEWsE2jqlxTk5Zy35lDZ+H+qpFvdXBg9bIFO5M7uRzjkeWZr/D4zhk16wqjjvj0eeCh13ZTU00ITQ7Wi1y/dg2eDau3OPQq33mudGSh6ky31SlOu8vEWl18+59t7L8QezQ0W3BkYUgWb1Knco2k4PrjP1kum24LJz97CELicYPKzxjyfJa025A9hMyMbw0A2QBAEAQBAEAQBAEAQBAMLmIVioywVio9TjkJ5LKTwerDayeX4fxYNWHLsbSfMnm2emP2xONhd11Uzl78/L29i5q2/OEvhPUq4PQg+xE7GM4y6MpmmiZkeGJgHLrdSKq2sboo549c4A+5mqtWjSpuo+iM6dN1JKK7nINQWClgBuHLac/PEr7PUvHmoyjjPT5G6rQUc4fQrtfbgGWpGPKaq3Lt9IBZ8K7Q204XO9PQ+XsYB6rQdoqLcDdsb0blALVLFPMEH2gGUAQBAIxAIKwDE1iAYNpx6CAceruopGXYA+g5kwDzXFeNm8itRtr3DI825+cAudJqcwCyrsgHbAEAQBAEAQBAEAQDhTiaMTtDFQcFhjH055MrJarRU3Hl479iQ7aSXJ2K2Rkcweksk01lEdrHDKnjXFO721ow7xjzxgkD0A9TK3U7irSprwerf6GVrWtZV/BnNbn0WfueYdkFr2MhNoY7t3Igj1HrOWrTrOf93qdHCCcEoPj0PSdntSbUVyMZ345Y5DpLfR3Lxce/wCxVXsFFtL0LkzpSvODi+rFVR67nyiYODkg8/pIV/dq2pOT6vhe5ItqLqzx2RQafh4FZ7xm2EAEZOX9/U5nH03U5ab5+vy7ltUqrdiK5+x1aNagxwXBVT4bDjZ68j0lxpMacK8lNYkl37eZCvJT8Pc8Y80a9WodcqQwPQggg/WdJGSksorIyjJbovK9DynE6SrbvI9flPTI5A8AzFkA69Pr7E+B2X2MAs9P2m1C/mDe4gHdV2uf81YPsYB0r2uHnWfuIBn/APrU/wC233EAwbtaPKo/UiAc9vaq0/Cqj7mAV+p45e/VyP7eUArbLSeZJPvzgGFbZZfeAem4eTygF1SeUAtYAgCAIAgCAIAgGrU2qiM7clVST7fKYVJxhFyl0RlGLk0l1Z894NxqzvE0hXunsLbO8IC4HTxdM9OU5CFtKrNqlJYb7+pe1lFLdNcpdiy03aNncadwaK036e3me8UgFc7h8Jzg8vWdRT/tpU+yWD57c61P8b4dRbYNvPz9SjKtTawFned3YSlnLLAHKk+p9faYySzwc1cyjRunKhLOHwztt1q6jVgAKjXBSwLfpUBmEqdUt6ck62cPg7rRNfu7qtGlGn/bSeX5Pr19+iPVcHuUWGpMbErwvzwRmYaNUj40oen78l9dQl4anLq2XE6UrzxvabiIXWKjHCpWmM+rEk/sBOZ1vdKqorsi60+C8Fvuzm46w1NdapY1RrdLFZXKjI+Q+Ln9pXUruMF+XMu3PT/JquLKtODjCW3PpyUOisuF76V1e9rMsWrFhOD1JLAfU5Ikh0J18VaXLaKS1So79Ou/ijLv7/zOT2PBdFs04U7urYDrtwM+n8mdDpymrdKaafqZU7WFqvChLcl7GnXaDcDyk42HmdbwtkOV5j09PaAV+4jkeR+cAzWyAZrZANgeAZh4BkHgDfABeAYl4BjuJ5DmYBZ8O0JzuPX/ABAPR6SjEAs6k5QCygCAIAgCARAEAQDy3bLjQ09mkrIzW7s9p/SByTPyyT9pT6vLNNU116++CfY08uUvkcXEeA16pLrFsVbSv9HJ8O0rzXHqT5jn0lZY0qNSnLdLa08/IkzuKlNpbcrDyefbSX1It2oFpLLWru6jIx4VNhHuF3H0EuadaNTiLzg+bazb3txN1qlHalnp5fqTNhzRimlWy2okHchO3Gc8+v06SBqKXgN5w/XudV/SV3Wo3myMXKEuuO3k/l+56jRf0NQASSMVuuf0uAD9jmV0ErS7pyj+VpfpLr9T6RUfjUX58/Q9VunXFGeR7QWql1t5VXFPdMA3MErg4+85XUK2L9SjzjBZOo6NjKXfEjg4Hqxq7LbXSquioZCIiqM9ck9Tiabq4dV9El6EHTrivNSqzfHRfdnVou29G4Viq3ugAFcAZJPXwemenOW9te0qEI0scL7kCrqMJVG30PWciAfXnzlznJLNNlOYBx3aIHygFVq+DK3VcwCn1HZ8j4SR+8A4rOE2r5A/tANR0to6ofpzgDu3/S32MAkK36W+xgGYqc/lP2gG1NFYfy494B1U8HY9T9oBa6ThIXygFrRpMQDvqpgHQqQDqgCAIBEAQBAEAjMA8N2wp76+1cfDUij3ILfzOX1eti5XokXunxxR92c/4e13WpdXc7L3BUV4AyVOepPpibLewo3LclJr0RpuqsqeMrOT2h0FZR62BdbFKPvO7IPl8pd0LSlQzsXUq603VW2XQ8dd2Zvrqvbep7kOauRc2qvMZAPI49+c98Hqzj5/0805zzws4S7mvQasNTUQi7VtO2xQBvyrZBPmRgSn1hP8Os9mX39HSqOnUpyhhJdemf8Ao7ON34/0jDGWrdD9MEfzIl6oztaMs84OstP92pHtkz1HaTopSwrsAHdgnc3/AJEdJhW1SrWW1Pal68v+ehWwdOlOSqcNPy7FNrzfqhtK7K85Fa7ct/eTyxK+FSO5JPnzfCNFzdKqtiXHr3MNNwO19yLvqDeGwP4Vx7j4vp95ZUdPuZ1NsljHf+dSJPx9rhCeE+3Ys9J2XNNtdlV4wpUnfWMgjrtx5EestlpeycZQn0+pGVjtknGXQ9ctktiwMwYA2wDE1CAa20wPlANL6IHygGpuHL6QDWeGL6QCP9rX0gGa8NHpANi6AekA3ppB6QDctAgGxa4BsCwDMLANkAQCIAgEQBmARmAQTAKHiunBvOf+pV+65H/E5fWqeK8Zea+xaWlRql7P7mnsyNjMvTwf4OP5mWhT/uzXp9n/AJNmpcxT9S+Z50xTlNX2n0bb8XrhOZJyN3zX9X0kVXtB5+LoTJWFwsfD1POcR7T16qxa0VlSti29+QOQQOXlKTVLtV4KMFxksba2/DvM5LLXQq9S5uINbgbWODgN8pSRxTb3LqYyqSjNuJY6d8BVY7n2+EZAJ9cAyNJZeVwiOqUNzbXLOlUH/UOR5IDlR7nq3+J1Om6RQUVVk97+hW1IR38LB0f7h6ToPQ8N9OrJgFjRbAO2t4BuUwDYIBliANsAbIA7uANkAbIBOyATtgEhYBOIBOIAgEwBAIzAIzAOfXayuitrbG2ovXzJJ6ADzJmupUjTi5y6IzhCU5KMepQ/75qL8mita6x+ezxE+w6f5lBcaxN/7Uf1LKNjTp48V8+SHC9c9+4vc3hJACkJ0OOeJB/8hcTl8U8e3BsrUIU18MC50mp3hs8yrFSfXpznQ6defiIYf5l9fUra9LY15Mr+OXhH07eebB9MLn+PvIOupbIS75ZKsIuSnH0RxcKvAtJyADvHM488/wASv0WWLr3T/Zkm9g/Bx34Kbtj29GjsfTVVb71A3GwEIoIB5fq5H2nSV67hwlye6ZpKulvnPC8l1/wfO24wp+GsBmYkqAqKM+YxyEopUJSk3JnSRsnBYzwjvS4hdxJTI54b/jrIzhl4XJDqQh1ljC8yx4Hpw757woB4hs5lx58+gEl2trTuJONR/IgajUdOnlRznv5F/d3eNu0HnnJ5nPru65l5GzoRp+GorBz3iSznJq3+Q5Aek3whGC2xWEYNt9ToopJmQLLTUwCyorgHdUsA6UEA2rAMxAJAgE4gE4gDEAYgDEAnEAYgDEAQBAIgCAQYBiTAPE/inrK001KMxDvaSgAPPapySfL4h95A1BNwSXmibZPE235FQOIaheFUPQCxAqLgDcdn5+U5qnGLuHCf5clhUSXxLrg9XqOEU7t1Zar1FZAB+h6H5zo62l21VptY9iuhfVYrD59yFvr07LWXCq58GW8QY/5BkC4tZ2cvGo/l+3+H9D1Vo1/hk/i+/sVPG7mNwBOQieHnn4jzx9hMLqNbUdroQbx19G/Uyp31rp6/1FRRcnxnrwef4jp7NVU9AKojMGDjLEYOQNvLz+clw0iMKviKXbpgk0NXdNqe3Pz6o8r2l0GvQKdS73VJyR9xdVz5HPNT06zbWhOP5uUdFp11aVW/BSjJ9UbeCdnF1VBfNlLhhtdgHrtB67VwDy9cmZ0qCnHlYZFv9Vna10oyUl5eXzPVcN4fTpFATLMPzvzP0H5R8hJVOhCHKXJzd3fVbmWZcLyRrCorEoiqW6lRjMzVOKeUuSNKpOSw3wbawTMzAsNNp4BaaeiAWFNMA7K64B0IsA3KsAzAgGYgEwCYAgEwBAEAmAIAgCAIBgYBBMAxzAMXbEA8r2w4MmtrCuSChJQj8pmE6cZrDM4TcHlHH2HraittJZgtUxNTfqQ9Pr1E5u+tvAq7uql9/L5k5VfEhny4NGt7REvcio9eMqpwCVYcicZ6ZnRadb1fATlJPPT2OYvtaoUqkqe1prjt1PPjTs3jtLWPnmcFiT5YHlLjYksNHITuqlSpmMnn1f7nbXWWwrVvnkVG7r7kHAmCqU9r7Eh6ZfKrF7dzfnyvmX+i0gwuQAcDO3oJAljLwdxRU1Tip4zjt0+RZJo1ZSrKGVhghgGBHoR5zw3JtPKKLj1JoYAfAwyny9RB4+SlJLQDoo02YBZafSwCy0+nxALGqmAdddcA3qsA2KsA2AQDICASIBlAAgEwBAJgCAIAgCAIAgGomAYM0AnoIBz3NAPE9pe11VDGtFNtinDgHaq+ozjmZYW+nVKsdzeEW1ppFWvHfJ4i+nqea1naasPVeGdNocMnNTlgMHI5EDB+801NLc57asd0Vz6ZK+8sL7ZKnaSSn55XTuvR9DgHaYWWZU4BPIFc59zN7jOksQj8K8jk6mhQ3OFxVzVfVrnn37nJ2k7VXVoq0hULDDN1I9hN9rJVng1Uv6ehSe6tLJTajtXq7axWG7oYw5r5Fvr5fST7bS6anvlyXbrbY7Y8JHd2d7VarSbR3veVgg92+W5eYDEZGZKuNLjXf5MPzMqdeMI5csnsF/Edmf8ApVIEwPDaW3Zx4vEORH0kRaAoR/uS581/8JFGvCpwup6Di+rbUaPSXWV909hZwuSfCQcHn6jBnPV4QhUcYPKRuKzT05moFpp9PALGnTwDuqpgHVXXAN6rANgWAZgQDIQCYBMAmAIBIgEwBAEAQBAEAQBAOdmgHNdbjnAN2vtZK7HRDYyozKoIBcgZCg/OZRSbSfQygk5JSeEfJeIdrtZZdv3Gnu3OKgpUKR5ODzY8/OdPQ0+2dLjnPfv8vI7W20mzlRxH4s9+/wAvIp+J6l9Q5vapNx+Lu12bj6nrk/ObaVtGjHbDn3ZU3txa2tOpZW1woVsf85dPn0Tx+hzik2LlkKk+TYM9UHNfEsHyupJ0arSnnHdPr8+5XstQYrkgr18JwJDqqlnZN9SbThdbVWis/UqdZVvsZlyQeXiPp6SfaW7pxSS4OmpaVXq0VObxN/z9TD/TlSA2ASN2MqQQemMSbat1G8vGOxW3dHwXtaefoSG98euOQ+skK7oKp4W74iL4c9u7HB6DsrwdtWXFJXfWpayy0FlQeQGPU8se8rNRu42yy3uZZ2ijsylhnp+F6a9M984bOAoUuwGPPnOcvryFxt2xxgknodGkrgXOmrgHfVXAOlEgG5VgGwCAZAQDICAZAQCRAJgCATAEAmAIAgCAIAgCAIBw2vAK3V28iPWAcVetbV6WzSi3ubypRXOf45/KbKNRU5qTWcG63qqlVjNrOOxQVfh0wWx9RdvtI/pd1uVUPqcnxSwq6rUlNOHCXYsrvWq9V/2nswjy91VtTOlqqvd+h+WenlLq2uHWp72sI+Z31DZWcXPdJ9fd+pw0cXpcZyR7qZkrmnnGeTKrpV1SfMTg4nq+8O1fgB5n9Rk2hSc3vfQ63+mtInS/1FXhvhI4iAJO2pHYYPW9h+yWm4mtpsezdUyghGUDBGR5TnNXvatGqlTaw0U+oz528Nfqe+1HZ7hunp7pkUrjG0DmfrOYcm3nuVhT2XIid1RWtNQ/KoA3f3esNtvLPEjjY8x7zw9LnQp0gF1p1gHdWsA3qIBtAgGQEAyAgGUAmATAEAmAIBMAQBAEAQBAEAQBAKq9oBUa5+sA81Y2HOOXPMAtdF2hurGCd6/OAcXEdLodXaLrUsV+W7aeTY6ZmyNapGOxPg0yoU5S3uPJ26/TcPu070jwFkKqxUHaccj84pVHTnGa6p5JEJuElJdjw/F+ytVVW6i63UXbhkbURceeB9vOX9trk5Vl43EfQsqWoSc/j6G/slw5KjY+q0tVhO3uxYA5X15dB5SNqmoxrTXgtrzNV3dKo1sPVNxZgNtapSvpUip/gSmbb6kB8nBZYSckkn5854DUzQDLTJub2gHotFV0gFtQkA7EWAblEAzAgGQEAkCATAJgEwBAJgCATAEAQBAEAQBAEAQCpvEAqdYnWAeb19ZVs+RgHOGgGQaATugEZgDMAgtAMS0AmusucCAXeg0WMQC609OIB31JAOhFgGwCAZAQDKASBAEAmAIBMAQBAJgCAIAgCAIAgEwBAKy1YBw6iqAVGs0mcwClv0TL05iAcxyOsAboA3QBugErWzdAYB26fhpPxftALjS6ADygFpRp8QDsrrgG9UgG0CAZAQDLEAkQBAJgCATAEAQCYAgCAIAgCABAEAQBAOR1gHPZXAOW3TwDjt0efKAcdvDwfKAc7cKX0gGI4SvpAN1fCwPIfaAdlXDwPL9oB2VaQDygHVXRAOhK4BtVYBmFgGWIBIEAkQCYAgEwBAEAQCYAgCAIAgCAIAgCAIAgGkiAa2WAa2rgGs1QDW1EAx/00ADTwDNdPAM1pgGxa4BsCwDMLAJAgGWIBOIAgEwBAJgCAIBMAQBAEAQBAEAQBAEAQBAEA1mARAMTAMSIBBEAjEAYgEgQCQIBkIBIgEwCYBMAmAIAEAmAIAEAmAIAgCAIAgCAIAgCAIAgCAIB/9k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467544" y="6337151"/>
            <a:ext cx="2133600" cy="365125"/>
          </a:xfrm>
        </p:spPr>
        <p:txBody>
          <a:bodyPr/>
          <a:lstStyle/>
          <a:p>
            <a:r>
              <a:rPr lang="en-US" sz="1800" dirty="0" smtClean="0"/>
              <a:t>27 June 2014</a:t>
            </a:r>
            <a:endParaRPr lang="en-IN" sz="1800" dirty="0"/>
          </a:p>
        </p:txBody>
      </p:sp>
      <p:sp>
        <p:nvSpPr>
          <p:cNvPr id="14" name="Date Placeholder 3"/>
          <p:cNvSpPr txBox="1">
            <a:spLocks/>
          </p:cNvSpPr>
          <p:nvPr/>
        </p:nvSpPr>
        <p:spPr>
          <a:xfrm>
            <a:off x="2989843" y="6398219"/>
            <a:ext cx="3600400" cy="2429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latin typeface="+mj-lt"/>
              </a:rPr>
              <a:t>SAARC Workshop, Kathmandu 2014</a:t>
            </a:r>
            <a:endParaRPr lang="en-IN" dirty="0">
              <a:latin typeface="+mj-lt"/>
            </a:endParaRPr>
          </a:p>
        </p:txBody>
      </p:sp>
      <p:pic>
        <p:nvPicPr>
          <p:cNvPr id="6146" name="Picture 2" descr="https://encrypted-tbn2.gstatic.com/images?q=tbn:ANd9GcT-LNfT7fVHPPMbwu-cx8c0IIXCIrT2wed4fNm6iKHoqUY_EY76k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74835"/>
            <a:ext cx="4238185" cy="3000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>
            <a:normAutofit lnSpcReduction="10000"/>
          </a:bodyPr>
          <a:lstStyle/>
          <a:p>
            <a:r>
              <a:rPr lang="en-IN" dirty="0" smtClean="0"/>
              <a:t>European or North American power trading regimes</a:t>
            </a:r>
          </a:p>
          <a:p>
            <a:r>
              <a:rPr lang="en-IN" dirty="0" smtClean="0"/>
              <a:t>Challenges in sustaining energy trading – e.g., Indonesia, India </a:t>
            </a:r>
          </a:p>
          <a:p>
            <a:r>
              <a:rPr lang="en-IN" dirty="0" smtClean="0"/>
              <a:t>Government to government</a:t>
            </a:r>
            <a:endParaRPr lang="en-IN" dirty="0" smtClean="0"/>
          </a:p>
          <a:p>
            <a:endParaRPr lang="en-IN" dirty="0" smtClean="0"/>
          </a:p>
          <a:p>
            <a:endParaRPr lang="en-IN" dirty="0" smtClean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427984" y="4941168"/>
            <a:ext cx="42381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dirty="0" smtClean="0">
                <a:solidFill>
                  <a:schemeClr val="tx2"/>
                </a:solidFill>
              </a:rPr>
              <a:t>Trading in a partnership of unequal</a:t>
            </a:r>
            <a:endParaRPr lang="en-US" sz="2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80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2587</TotalTime>
  <Words>330</Words>
  <Application>Microsoft Office PowerPoint</Application>
  <PresentationFormat>On-screen Show (4:3)</PresentationFormat>
  <Paragraphs>78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The Opportunities</vt:lpstr>
      <vt:lpstr>PowerPoint Presentation</vt:lpstr>
      <vt:lpstr>Imagine the Possibilities…</vt:lpstr>
      <vt:lpstr>The Challenges</vt:lpstr>
      <vt:lpstr>Is this deal possible?</vt:lpstr>
      <vt:lpstr>Unlocking the pathway</vt:lpstr>
      <vt:lpstr>From brokerage to trading</vt:lpstr>
      <vt:lpstr>Is trading even possible in energy deficit nations?</vt:lpstr>
      <vt:lpstr>From the business of power to  the business of energy</vt:lpstr>
      <vt:lpstr>Overcoming the challenge</vt:lpstr>
      <vt:lpstr>Bishal Thapa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Trading In Indian Electricity Market</dc:title>
  <dc:creator>Bishal</dc:creator>
  <cp:lastModifiedBy>Bishal</cp:lastModifiedBy>
  <cp:revision>161</cp:revision>
  <cp:lastPrinted>2011-11-11T19:48:42Z</cp:lastPrinted>
  <dcterms:created xsi:type="dcterms:W3CDTF">2011-11-10T13:55:54Z</dcterms:created>
  <dcterms:modified xsi:type="dcterms:W3CDTF">2014-06-26T17:24:25Z</dcterms:modified>
</cp:coreProperties>
</file>